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64" r:id="rId6"/>
    <p:sldId id="273" r:id="rId7"/>
    <p:sldId id="274" r:id="rId8"/>
    <p:sldId id="260" r:id="rId9"/>
    <p:sldId id="259" r:id="rId10"/>
    <p:sldId id="276" r:id="rId11"/>
    <p:sldId id="277" r:id="rId12"/>
    <p:sldId id="296" r:id="rId13"/>
    <p:sldId id="297" r:id="rId14"/>
    <p:sldId id="293" r:id="rId15"/>
    <p:sldId id="299" r:id="rId16"/>
    <p:sldId id="292" r:id="rId17"/>
    <p:sldId id="298" r:id="rId18"/>
    <p:sldId id="261" r:id="rId19"/>
    <p:sldId id="257" r:id="rId20"/>
    <p:sldId id="269" r:id="rId21"/>
    <p:sldId id="268" r:id="rId22"/>
    <p:sldId id="271" r:id="rId23"/>
    <p:sldId id="272" r:id="rId24"/>
    <p:sldId id="263" r:id="rId25"/>
    <p:sldId id="267" r:id="rId26"/>
  </p:sldIdLst>
  <p:sldSz cx="18288000" cy="10287000"/>
  <p:notesSz cx="7023100" cy="9309100"/>
  <p:embeddedFontLst>
    <p:embeddedFont>
      <p:font typeface="ＭＳ Ｐゴシック" panose="020B0600070205080204" pitchFamily="34" charset="-128"/>
      <p:regular r:id="rId28"/>
    </p:embeddedFont>
    <p:embeddedFont>
      <p:font typeface="AC Compacta" panose="020B0604020202020204" charset="0"/>
      <p:regular r:id="rId29"/>
    </p:embeddedFont>
    <p:embeddedFont>
      <p:font typeface="open sans" panose="020B0606030504020204" pitchFamily="34" charset="0"/>
      <p:regular r:id="rId30"/>
      <p:bold r:id="rId31"/>
      <p:italic r:id="rId32"/>
      <p:boldItalic r:id="rId33"/>
    </p:embeddedFont>
    <p:embeddedFont>
      <p:font typeface="Oswald Bold" panose="00000800000000000000" pitchFamily="2" charset="0"/>
      <p:regular r:id="rId34"/>
      <p:bold r:id="rId35"/>
      <p:italic r:id="rId36"/>
      <p:boldItalic r:id="rId37"/>
    </p:embeddedFont>
    <p:embeddedFont>
      <p:font typeface="Times" panose="02020603050405020304" pitchFamily="18" charset="0"/>
      <p:regular r:id="rId38"/>
      <p:bold r:id="rId39"/>
      <p:italic r:id="rId40"/>
      <p:boldItalic r:id="rId41"/>
    </p:embeddedFont>
    <p:embeddedFont>
      <p:font typeface="TT Mussels" panose="020B0604020202020204" charset="0"/>
      <p:regular r:id="rId42"/>
    </p:embeddedFont>
    <p:embeddedFont>
      <p:font typeface="TT Mussels Bold" panose="020B060402020202020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6E476C-1AE7-4CD1-ADB3-BB723C546D4F}" v="3" dt="2025-04-23T20:57:58.75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7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9B87956-538A-4212-A3CA-471549DFEC4B}" type="datetimeFigureOut">
              <a:rPr lang="en-CA" smtClean="0"/>
              <a:t>2025-04-24</a:t>
            </a:fld>
            <a:endParaRPr lang="en-C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CA"/>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CA"/>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6436711-F8AF-4555-AB9B-AE236A99F283}" type="slidenum">
              <a:rPr lang="en-CA" smtClean="0"/>
              <a:t>‹#›</a:t>
            </a:fld>
            <a:endParaRPr lang="en-CA"/>
          </a:p>
        </p:txBody>
      </p:sp>
    </p:spTree>
    <p:extLst>
      <p:ext uri="{BB962C8B-B14F-4D97-AF65-F5344CB8AC3E}">
        <p14:creationId xmlns:p14="http://schemas.microsoft.com/office/powerpoint/2010/main" val="1911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6436711-F8AF-4555-AB9B-AE236A99F283}" type="slidenum">
              <a:rPr lang="en-CA" smtClean="0"/>
              <a:t>1</a:t>
            </a:fld>
            <a:endParaRPr lang="en-CA"/>
          </a:p>
        </p:txBody>
      </p:sp>
    </p:spTree>
    <p:extLst>
      <p:ext uri="{BB962C8B-B14F-4D97-AF65-F5344CB8AC3E}">
        <p14:creationId xmlns:p14="http://schemas.microsoft.com/office/powerpoint/2010/main" val="2345894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6436711-F8AF-4555-AB9B-AE236A99F283}" type="slidenum">
              <a:rPr lang="en-CA" smtClean="0"/>
              <a:t>15</a:t>
            </a:fld>
            <a:endParaRPr lang="en-CA"/>
          </a:p>
        </p:txBody>
      </p:sp>
    </p:spTree>
    <p:extLst>
      <p:ext uri="{BB962C8B-B14F-4D97-AF65-F5344CB8AC3E}">
        <p14:creationId xmlns:p14="http://schemas.microsoft.com/office/powerpoint/2010/main" val="2154820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6436711-F8AF-4555-AB9B-AE236A99F283}" type="slidenum">
              <a:rPr lang="en-CA" smtClean="0"/>
              <a:t>16</a:t>
            </a:fld>
            <a:endParaRPr lang="en-CA"/>
          </a:p>
        </p:txBody>
      </p:sp>
    </p:spTree>
    <p:extLst>
      <p:ext uri="{BB962C8B-B14F-4D97-AF65-F5344CB8AC3E}">
        <p14:creationId xmlns:p14="http://schemas.microsoft.com/office/powerpoint/2010/main" val="65660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6436711-F8AF-4555-AB9B-AE236A99F283}" type="slidenum">
              <a:rPr lang="en-CA" smtClean="0"/>
              <a:t>17</a:t>
            </a:fld>
            <a:endParaRPr lang="en-CA"/>
          </a:p>
        </p:txBody>
      </p:sp>
    </p:spTree>
    <p:extLst>
      <p:ext uri="{BB962C8B-B14F-4D97-AF65-F5344CB8AC3E}">
        <p14:creationId xmlns:p14="http://schemas.microsoft.com/office/powerpoint/2010/main" val="3802842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The format of the </a:t>
            </a:r>
            <a:r>
              <a:rPr lang="fr-CA" err="1"/>
              <a:t>resource</a:t>
            </a:r>
            <a:r>
              <a:rPr lang="fr-CA"/>
              <a:t> and </a:t>
            </a:r>
            <a:r>
              <a:rPr lang="fr-CA" err="1"/>
              <a:t>its</a:t>
            </a:r>
            <a:r>
              <a:rPr lang="fr-CA"/>
              <a:t> </a:t>
            </a:r>
            <a:r>
              <a:rPr lang="fr-CA" err="1"/>
              <a:t>requirements</a:t>
            </a:r>
            <a:r>
              <a:rPr lang="fr-CA"/>
              <a:t> </a:t>
            </a:r>
            <a:r>
              <a:rPr lang="fr-CA" err="1"/>
              <a:t>depends</a:t>
            </a:r>
            <a:r>
              <a:rPr lang="fr-CA"/>
              <a:t> on the use </a:t>
            </a:r>
            <a:r>
              <a:rPr lang="fr-CA" err="1"/>
              <a:t>needed</a:t>
            </a:r>
            <a:r>
              <a:rPr lang="fr-CA"/>
              <a:t>: streaming </a:t>
            </a:r>
            <a:r>
              <a:rPr lang="fr-CA" err="1"/>
              <a:t>is</a:t>
            </a:r>
            <a:r>
              <a:rPr lang="fr-CA"/>
              <a:t> </a:t>
            </a:r>
            <a:r>
              <a:rPr lang="fr-CA" err="1"/>
              <a:t>perfect</a:t>
            </a:r>
            <a:r>
              <a:rPr lang="fr-CA"/>
              <a:t> for full </a:t>
            </a:r>
            <a:r>
              <a:rPr lang="fr-CA" err="1"/>
              <a:t>viewing</a:t>
            </a:r>
            <a:r>
              <a:rPr lang="fr-CA"/>
              <a:t> in a </a:t>
            </a:r>
            <a:r>
              <a:rPr lang="fr-CA" err="1"/>
              <a:t>private</a:t>
            </a:r>
            <a:r>
              <a:rPr lang="fr-CA"/>
              <a:t> </a:t>
            </a:r>
            <a:r>
              <a:rPr lang="fr-CA" err="1"/>
              <a:t>viewing</a:t>
            </a:r>
            <a:r>
              <a:rPr lang="fr-CA"/>
              <a:t> setting, for </a:t>
            </a:r>
            <a:r>
              <a:rPr lang="fr-CA" err="1"/>
              <a:t>example</a:t>
            </a:r>
            <a:r>
              <a:rPr lang="fr-CA"/>
              <a:t> a </a:t>
            </a:r>
            <a:r>
              <a:rPr lang="fr-CA" err="1"/>
              <a:t>television</a:t>
            </a:r>
            <a:r>
              <a:rPr lang="fr-CA"/>
              <a:t>, </a:t>
            </a:r>
            <a:r>
              <a:rPr lang="fr-CA" err="1"/>
              <a:t>however</a:t>
            </a:r>
            <a:r>
              <a:rPr lang="fr-CA"/>
              <a:t> </a:t>
            </a:r>
            <a:r>
              <a:rPr lang="fr-CA" err="1"/>
              <a:t>it</a:t>
            </a:r>
            <a:r>
              <a:rPr lang="fr-CA"/>
              <a:t> </a:t>
            </a:r>
            <a:r>
              <a:rPr lang="fr-CA" err="1"/>
              <a:t>does</a:t>
            </a:r>
            <a:r>
              <a:rPr lang="fr-CA"/>
              <a:t> not </a:t>
            </a:r>
            <a:r>
              <a:rPr lang="fr-CA" err="1"/>
              <a:t>work</a:t>
            </a:r>
            <a:r>
              <a:rPr lang="fr-CA"/>
              <a:t> </a:t>
            </a:r>
            <a:r>
              <a:rPr lang="fr-CA" err="1"/>
              <a:t>well</a:t>
            </a:r>
            <a:r>
              <a:rPr lang="fr-CA"/>
              <a:t> in a class </a:t>
            </a:r>
            <a:r>
              <a:rPr lang="fr-CA" err="1"/>
              <a:t>context</a:t>
            </a:r>
            <a:r>
              <a:rPr lang="fr-CA"/>
              <a:t> </a:t>
            </a:r>
            <a:r>
              <a:rPr lang="fr-CA" err="1"/>
              <a:t>where</a:t>
            </a:r>
            <a:r>
              <a:rPr lang="fr-CA"/>
              <a:t> an </a:t>
            </a:r>
            <a:r>
              <a:rPr lang="fr-CA" err="1"/>
              <a:t>instructor</a:t>
            </a:r>
            <a:r>
              <a:rPr lang="fr-CA"/>
              <a:t> </a:t>
            </a:r>
            <a:r>
              <a:rPr lang="fr-CA" err="1"/>
              <a:t>needs</a:t>
            </a:r>
            <a:r>
              <a:rPr lang="fr-CA"/>
              <a:t> to </a:t>
            </a:r>
            <a:r>
              <a:rPr lang="fr-CA" err="1"/>
              <a:t>assess</a:t>
            </a:r>
            <a:r>
              <a:rPr lang="fr-CA"/>
              <a:t> a </a:t>
            </a:r>
            <a:r>
              <a:rPr lang="fr-CA" err="1"/>
              <a:t>specific</a:t>
            </a:r>
            <a:r>
              <a:rPr lang="fr-CA"/>
              <a:t> </a:t>
            </a:r>
            <a:r>
              <a:rPr lang="fr-CA" err="1"/>
              <a:t>scene</a:t>
            </a:r>
            <a:r>
              <a:rPr lang="fr-CA"/>
              <a:t>.</a:t>
            </a:r>
          </a:p>
          <a:p>
            <a:endParaRPr lang="fr-CA"/>
          </a:p>
          <a:p>
            <a:r>
              <a:rPr lang="en-CA" b="0" i="0">
                <a:solidFill>
                  <a:srgbClr val="666666"/>
                </a:solidFill>
                <a:effectLst/>
                <a:latin typeface="open sans" panose="020B0606030504020204" pitchFamily="34" charset="0"/>
              </a:rPr>
              <a:t>A </a:t>
            </a:r>
            <a:r>
              <a:rPr lang="en-CA" b="1" i="0">
                <a:solidFill>
                  <a:srgbClr val="2D5C88"/>
                </a:solidFill>
                <a:effectLst/>
                <a:latin typeface="open sans" panose="020B0606030504020204" pitchFamily="34" charset="0"/>
              </a:rPr>
              <a:t>Digital Cinema Package</a:t>
            </a:r>
            <a:r>
              <a:rPr lang="en-CA" b="0" i="0">
                <a:solidFill>
                  <a:srgbClr val="666666"/>
                </a:solidFill>
                <a:effectLst/>
                <a:latin typeface="open sans" panose="020B0606030504020204" pitchFamily="34" charset="0"/>
              </a:rPr>
              <a:t> (abbr. </a:t>
            </a:r>
            <a:r>
              <a:rPr lang="en-CA" b="0" i="0" err="1">
                <a:solidFill>
                  <a:srgbClr val="666666"/>
                </a:solidFill>
                <a:effectLst/>
                <a:latin typeface="open sans" panose="020B0606030504020204" pitchFamily="34" charset="0"/>
              </a:rPr>
              <a:t>DCP</a:t>
            </a:r>
            <a:r>
              <a:rPr lang="en-CA" b="0" i="0">
                <a:solidFill>
                  <a:srgbClr val="666666"/>
                </a:solidFill>
                <a:effectLst/>
                <a:latin typeface="open sans" panose="020B0606030504020204" pitchFamily="34" charset="0"/>
              </a:rPr>
              <a:t>) is a digital </a:t>
            </a:r>
            <a:r>
              <a:rPr lang="en-CA" b="0" i="0" err="1">
                <a:solidFill>
                  <a:srgbClr val="666666"/>
                </a:solidFill>
                <a:effectLst/>
                <a:latin typeface="open sans" panose="020B0606030504020204" pitchFamily="34" charset="0"/>
              </a:rPr>
              <a:t>filmprint</a:t>
            </a:r>
            <a:r>
              <a:rPr lang="en-CA" b="0" i="0">
                <a:solidFill>
                  <a:srgbClr val="666666"/>
                </a:solidFill>
                <a:effectLst/>
                <a:latin typeface="open sans" panose="020B0606030504020204" pitchFamily="34" charset="0"/>
              </a:rPr>
              <a:t>, with a special data format for picture and sound.</a:t>
            </a:r>
            <a:endParaRPr lang="en-CA"/>
          </a:p>
        </p:txBody>
      </p:sp>
      <p:sp>
        <p:nvSpPr>
          <p:cNvPr id="4" name="Slide Number Placeholder 3"/>
          <p:cNvSpPr>
            <a:spLocks noGrp="1"/>
          </p:cNvSpPr>
          <p:nvPr>
            <p:ph type="sldNum" sz="quarter" idx="5"/>
          </p:nvPr>
        </p:nvSpPr>
        <p:spPr/>
        <p:txBody>
          <a:bodyPr/>
          <a:lstStyle/>
          <a:p>
            <a:fld id="{F6436711-F8AF-4555-AB9B-AE236A99F283}" type="slidenum">
              <a:rPr lang="en-CA" smtClean="0"/>
              <a:t>18</a:t>
            </a:fld>
            <a:endParaRPr lang="en-CA"/>
          </a:p>
        </p:txBody>
      </p:sp>
    </p:spTree>
    <p:extLst>
      <p:ext uri="{BB962C8B-B14F-4D97-AF65-F5344CB8AC3E}">
        <p14:creationId xmlns:p14="http://schemas.microsoft.com/office/powerpoint/2010/main" val="2528993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6436711-F8AF-4555-AB9B-AE236A99F283}" type="slidenum">
              <a:rPr lang="en-CA" smtClean="0"/>
              <a:t>20</a:t>
            </a:fld>
            <a:endParaRPr lang="en-CA"/>
          </a:p>
        </p:txBody>
      </p:sp>
    </p:spTree>
    <p:extLst>
      <p:ext uri="{BB962C8B-B14F-4D97-AF65-F5344CB8AC3E}">
        <p14:creationId xmlns:p14="http://schemas.microsoft.com/office/powerpoint/2010/main" val="1810972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I’d like to begin by telling you a bit about the Mel </a:t>
            </a:r>
            <a:r>
              <a:rPr lang="en-CA" err="1"/>
              <a:t>Hoppenheim</a:t>
            </a:r>
            <a:r>
              <a:rPr lang="en-CA"/>
              <a:t> School of Cinema, part of Concordia’s Faculty of Fine Arts</a:t>
            </a:r>
            <a:endParaRPr lang="en-US"/>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It has an international reputation as a leader and is Canada’s largest university-based school for the study of cinematic arts.</a:t>
            </a:r>
          </a:p>
          <a:p>
            <a:r>
              <a:rPr lang="en-CA"/>
              <a:t>It offers 3 programs: Film Animation, Film Production, and Film and moving image studies, and grants degrees ranging from Bachelors to PhDs.</a:t>
            </a:r>
          </a:p>
          <a:p>
            <a:endParaRPr lang="en-CA"/>
          </a:p>
          <a:p>
            <a:r>
              <a:rPr lang="en-CA"/>
              <a:t>Film screenings as a pedagogical practice are predominantly part of the Film and Moving Image Studies courses, and mostly take place in their cinemas and seminar room equipped with screening booths and projectionists. Of note, these high quality facilities sought after for film festivals such as Fantasia and Le FIFA (the International Festival of Films on Art).</a:t>
            </a:r>
          </a:p>
          <a:p>
            <a:endParaRPr lang="en-CA"/>
          </a:p>
          <a:p>
            <a:endParaRPr lang="en-CA"/>
          </a:p>
        </p:txBody>
      </p:sp>
      <p:sp>
        <p:nvSpPr>
          <p:cNvPr id="4" name="Slide Number Placeholder 3"/>
          <p:cNvSpPr>
            <a:spLocks noGrp="1"/>
          </p:cNvSpPr>
          <p:nvPr>
            <p:ph type="sldNum" sz="quarter" idx="5"/>
          </p:nvPr>
        </p:nvSpPr>
        <p:spPr/>
        <p:txBody>
          <a:bodyPr/>
          <a:lstStyle/>
          <a:p>
            <a:fld id="{A19491FC-10DB-42E1-BA2D-17E12FE7ED05}" type="slidenum">
              <a:rPr lang="en-CA" smtClean="0"/>
              <a:t>7</a:t>
            </a:fld>
            <a:endParaRPr lang="en-CA"/>
          </a:p>
        </p:txBody>
      </p:sp>
    </p:spTree>
    <p:extLst>
      <p:ext uri="{BB962C8B-B14F-4D97-AF65-F5344CB8AC3E}">
        <p14:creationId xmlns:p14="http://schemas.microsoft.com/office/powerpoint/2010/main" val="3497199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Supporting these screening activities and more is the Visual Collections Repository, affectionately referred to as the VCR.</a:t>
            </a:r>
            <a:endParaRPr lang="en-US"/>
          </a:p>
          <a:p>
            <a:endParaRPr lang="en-CA"/>
          </a:p>
          <a:p>
            <a:r>
              <a:rPr lang="en-CA"/>
              <a:t>The VCR hosts a number of collections including celluloid films, slides, and most relevant to our research, the  teaching and research film collection known as the Moving Image Collection.</a:t>
            </a:r>
          </a:p>
          <a:p>
            <a:endParaRPr lang="en-CA"/>
          </a:p>
          <a:p>
            <a:r>
              <a:rPr lang="en-CA"/>
              <a:t>The VCR also have their own state of the art viewing facilities for individual and group screenings.</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VCR provides vital service of screening list management for courses with in class screening</a:t>
            </a:r>
          </a:p>
          <a:p>
            <a:endParaRPr lang="en-CA"/>
          </a:p>
        </p:txBody>
      </p:sp>
      <p:sp>
        <p:nvSpPr>
          <p:cNvPr id="4" name="Slide Number Placeholder 3"/>
          <p:cNvSpPr>
            <a:spLocks noGrp="1"/>
          </p:cNvSpPr>
          <p:nvPr>
            <p:ph type="sldNum" sz="quarter" idx="5"/>
          </p:nvPr>
        </p:nvSpPr>
        <p:spPr/>
        <p:txBody>
          <a:bodyPr/>
          <a:lstStyle/>
          <a:p>
            <a:fld id="{A19491FC-10DB-42E1-BA2D-17E12FE7ED05}" type="slidenum">
              <a:rPr lang="en-CA" smtClean="0"/>
              <a:t>8</a:t>
            </a:fld>
            <a:endParaRPr lang="en-CA"/>
          </a:p>
        </p:txBody>
      </p:sp>
    </p:spTree>
    <p:extLst>
      <p:ext uri="{BB962C8B-B14F-4D97-AF65-F5344CB8AC3E}">
        <p14:creationId xmlns:p14="http://schemas.microsoft.com/office/powerpoint/2010/main" val="4092525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 2021 the Faculty of Fine Arts and Library agree to transfer the film collection to the library, specifically for acquisition, processing, cataloguing and circulation.</a:t>
            </a:r>
            <a:endParaRPr lang="en-US"/>
          </a:p>
          <a:p>
            <a:r>
              <a:rPr lang="en-CA"/>
              <a:t>The films would continue to be located in the VCR.</a:t>
            </a:r>
            <a:endParaRPr lang="en-US"/>
          </a:p>
          <a:p>
            <a:endParaRPr lang="en-CA"/>
          </a:p>
          <a:p>
            <a:r>
              <a:rPr lang="en-CA"/>
              <a:t>What this meant was creating the collection in OCLC’s WorldShare Management Services or WMS using WorldCat bibliographic records.</a:t>
            </a:r>
          </a:p>
          <a:p>
            <a:r>
              <a:rPr lang="en-CA"/>
              <a:t>Large scale cataloguing project ensued and over 15k items of various formats as part of their moving image teaching collection were catalogued by Summer 2023 and available in Concordia’s WorldCat Discovery instance.</a:t>
            </a:r>
            <a:endParaRPr lang="en-US"/>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(In Fall 2023 the next logical step for the collaboration between the Library and the VCR was to find a way to use WMS Circulation to assist in screening list management.)</a:t>
            </a:r>
          </a:p>
          <a:p>
            <a:endParaRPr lang="en-CA"/>
          </a:p>
        </p:txBody>
      </p:sp>
      <p:sp>
        <p:nvSpPr>
          <p:cNvPr id="4" name="Slide Number Placeholder 3"/>
          <p:cNvSpPr>
            <a:spLocks noGrp="1"/>
          </p:cNvSpPr>
          <p:nvPr>
            <p:ph type="sldNum" sz="quarter" idx="5"/>
          </p:nvPr>
        </p:nvSpPr>
        <p:spPr/>
        <p:txBody>
          <a:bodyPr/>
          <a:lstStyle/>
          <a:p>
            <a:fld id="{A19491FC-10DB-42E1-BA2D-17E12FE7ED05}" type="slidenum">
              <a:rPr lang="en-CA" smtClean="0"/>
              <a:t>9</a:t>
            </a:fld>
            <a:endParaRPr lang="en-CA"/>
          </a:p>
        </p:txBody>
      </p:sp>
    </p:spTree>
    <p:extLst>
      <p:ext uri="{BB962C8B-B14F-4D97-AF65-F5344CB8AC3E}">
        <p14:creationId xmlns:p14="http://schemas.microsoft.com/office/powerpoint/2010/main" val="1614988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noProof="0"/>
              <a:t>Before transferring to the library, the original Moving Image Collection Database was an </a:t>
            </a:r>
            <a:r>
              <a:rPr lang="en-US" sz="1200" noProof="0" err="1"/>
              <a:t>inmagic</a:t>
            </a:r>
            <a:r>
              <a:rPr lang="en-US" sz="1200" noProof="0"/>
              <a:t> database, which allowed for limited metadata and could not handle circulation, so items circulated by exception only. This system had reached end of life.</a:t>
            </a:r>
          </a:p>
          <a:p>
            <a:endParaRPr lang="en-US">
              <a:latin typeface="Calibri"/>
              <a:ea typeface="Calibri"/>
              <a:cs typeface="Calibri"/>
            </a:endParaRPr>
          </a:p>
          <a:p>
            <a:r>
              <a:rPr lang="en-US">
                <a:latin typeface="Calibri"/>
                <a:ea typeface="Calibri"/>
                <a:cs typeface="Calibri"/>
              </a:rPr>
              <a:t>By including the moving image collection into WMS, numerous advantages in both Discovery and Circulation: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Faculty marvel over the new, richer records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Discovery accurately represents the status of the item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Nothing leaves the VCR without being checked out to a user so we know where items should be.</a:t>
            </a:r>
          </a:p>
          <a:p>
            <a:r>
              <a:rPr lang="en-US">
                <a:latin typeface="Calibri"/>
                <a:ea typeface="Calibri"/>
                <a:cs typeface="Calibri"/>
              </a:rPr>
              <a:t>Finally, with Circulation there will now be usage statistics for the items in the Moving image collection.</a:t>
            </a:r>
          </a:p>
        </p:txBody>
      </p:sp>
      <p:sp>
        <p:nvSpPr>
          <p:cNvPr id="4" name="Slide Number Placeholder 3"/>
          <p:cNvSpPr>
            <a:spLocks noGrp="1"/>
          </p:cNvSpPr>
          <p:nvPr>
            <p:ph type="sldNum" sz="quarter" idx="5"/>
          </p:nvPr>
        </p:nvSpPr>
        <p:spPr/>
        <p:txBody>
          <a:bodyPr/>
          <a:lstStyle/>
          <a:p>
            <a:fld id="{A19491FC-10DB-42E1-BA2D-17E12FE7ED05}" type="slidenum">
              <a:rPr lang="en-CA" smtClean="0"/>
              <a:t>10</a:t>
            </a:fld>
            <a:endParaRPr lang="en-CA"/>
          </a:p>
        </p:txBody>
      </p:sp>
    </p:spTree>
    <p:extLst>
      <p:ext uri="{BB962C8B-B14F-4D97-AF65-F5344CB8AC3E}">
        <p14:creationId xmlns:p14="http://schemas.microsoft.com/office/powerpoint/2010/main" val="4289042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Back to in-class screenings for film studies courses.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The basic logistics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4 screening booths are located in 4 different buildings on the downtown campus.</a:t>
            </a:r>
          </a:p>
          <a:p>
            <a:r>
              <a:rPr lang="en-US"/>
              <a:t>There are upwards of 700 screenings over a 12 week period</a:t>
            </a:r>
          </a:p>
          <a:p>
            <a:pPr marL="0" indent="0">
              <a:buFontTx/>
              <a:buNone/>
            </a:pPr>
            <a:r>
              <a:rPr lang="en-US"/>
              <a:t>Complexity of m</a:t>
            </a:r>
            <a:r>
              <a:rPr lang="en-CA" err="1"/>
              <a:t>ultiple</a:t>
            </a:r>
            <a:r>
              <a:rPr lang="en-CA"/>
              <a:t> screenings of same film, or of multiple titles on the same physical item, in the same week or consecutive weeks causes scheduling conflicts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Pulling material once a week on Wednesdays, which would be done by staff in VCR for the following week, and the previous week’s material was returned upon delivery of the next week.</a:t>
            </a:r>
          </a:p>
          <a:p>
            <a:pPr marL="0" indent="0">
              <a:buFontTx/>
              <a:buNone/>
            </a:pPr>
            <a:endParaRPr lang="en-CA"/>
          </a:p>
          <a:p>
            <a:pPr marL="0" indent="0">
              <a:buFontTx/>
              <a:buNone/>
            </a:pPr>
            <a:r>
              <a:rPr lang="en-CA"/>
              <a:t>Despite instructors having these lists available before the beginning of the semester, this workflow consisted of a complicated network of excel spreadsheets to keep tabs on what film was needed where and when.</a:t>
            </a:r>
          </a:p>
          <a:p>
            <a:pPr marL="0" indent="0">
              <a:buFontTx/>
              <a:buNone/>
            </a:pPr>
            <a:endParaRPr lang="en-CA"/>
          </a:p>
          <a:p>
            <a:pPr marL="0" indent="0">
              <a:buFontTx/>
              <a:buNone/>
            </a:pPr>
            <a:endParaRPr lang="en-CA"/>
          </a:p>
          <a:p>
            <a:pPr marL="0" indent="0">
              <a:buFontTx/>
              <a:buNone/>
            </a:pPr>
            <a:endParaRPr lang="en-CA"/>
          </a:p>
          <a:p>
            <a:endParaRPr lang="en-CA"/>
          </a:p>
        </p:txBody>
      </p:sp>
      <p:sp>
        <p:nvSpPr>
          <p:cNvPr id="4" name="Slide Number Placeholder 3"/>
          <p:cNvSpPr>
            <a:spLocks noGrp="1"/>
          </p:cNvSpPr>
          <p:nvPr>
            <p:ph type="sldNum" sz="quarter" idx="5"/>
          </p:nvPr>
        </p:nvSpPr>
        <p:spPr/>
        <p:txBody>
          <a:bodyPr/>
          <a:lstStyle/>
          <a:p>
            <a:fld id="{A19491FC-10DB-42E1-BA2D-17E12FE7ED05}" type="slidenum">
              <a:rPr lang="en-CA" smtClean="0"/>
              <a:t>11</a:t>
            </a:fld>
            <a:endParaRPr lang="en-CA"/>
          </a:p>
        </p:txBody>
      </p:sp>
    </p:spTree>
    <p:extLst>
      <p:ext uri="{BB962C8B-B14F-4D97-AF65-F5344CB8AC3E}">
        <p14:creationId xmlns:p14="http://schemas.microsoft.com/office/powerpoint/2010/main" val="230199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545F2-0057-A432-2EA9-A3C5E0039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47297-7DA9-C0A6-54A2-8D5DD087E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D3BDB-61C6-1443-9A90-B3A813FE30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400"/>
              <a:t>In Fall 2023 the next logical step for the collaboration between the Library and the VCR was to find a way to use WMS Circulation to assist in screening list management.</a:t>
            </a:r>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r>
              <a:rPr lang="en-US" sz="1400"/>
              <a:t>Achieve following goals:</a:t>
            </a:r>
          </a:p>
          <a:p>
            <a:pPr marL="628650" lvl="1" indent="-171450">
              <a:buFont typeface="Arial" panose="020B0604020202020204" pitchFamily="34" charset="0"/>
              <a:buChar char="•"/>
            </a:pPr>
            <a:r>
              <a:rPr lang="en-US" sz="1400"/>
              <a:t>Create a list of items to be pulled for a particular week &gt; this was the main goal when adopting the scheduling function in WMS</a:t>
            </a:r>
          </a:p>
          <a:p>
            <a:pPr marL="628650" lvl="1" indent="-171450">
              <a:buFont typeface="Arial" panose="020B0604020202020204" pitchFamily="34" charset="0"/>
              <a:buChar char="•"/>
            </a:pPr>
            <a:r>
              <a:rPr lang="en-US" sz="1400"/>
              <a:t>Identify conflicts, for example videos being screened during the same or consecutive weeks</a:t>
            </a:r>
          </a:p>
          <a:p>
            <a:pPr marL="628650" lvl="1" indent="-171450">
              <a:buFont typeface="Arial" panose="020B0604020202020204" pitchFamily="34" charset="0"/>
              <a:buChar char="•"/>
            </a:pPr>
            <a:r>
              <a:rPr lang="en-US" sz="1400"/>
              <a:t>Easily obtain status of an item as keeping track of where videos had been a constant challenge with the old workflow</a:t>
            </a:r>
          </a:p>
          <a:p>
            <a:endParaRPr lang="en-US" sz="1400"/>
          </a:p>
          <a:p>
            <a:r>
              <a:rPr lang="en-US" sz="1400"/>
              <a:t>Treating the screening booths as patrons regardless of the course or instructor that item was intended for and then scheduling holds for items so that they  would end up on a pull list the right week.</a:t>
            </a:r>
          </a:p>
          <a:p>
            <a:r>
              <a:rPr lang="en-US" sz="1400"/>
              <a:t>This work would be undertaken by Clerk level staff in the Library (Webster) – experts in Circ, freeing up VCR staff.</a:t>
            </a:r>
          </a:p>
          <a:p>
            <a:pPr marL="0" indent="0">
              <a:buFont typeface="Arial" panose="020B0604020202020204" pitchFamily="34" charset="0"/>
              <a:buNone/>
            </a:pPr>
            <a:r>
              <a:rPr lang="en-US" sz="1400"/>
              <a:t>Timing for shipments would be the same, including pulling videos once a week on Wednesdays, which would be done by staff in VCR for the following week</a:t>
            </a:r>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r>
              <a:rPr lang="en-US" sz="1400"/>
              <a:t>For more information on the scheduled hold configuration and how we managing conflicts, see other presentation.</a:t>
            </a:r>
          </a:p>
          <a:p>
            <a:pPr marL="171450" indent="-171450">
              <a:buFont typeface="Arial" panose="020B0604020202020204" pitchFamily="34" charset="0"/>
              <a:buChar char="•"/>
            </a:pPr>
            <a:endParaRPr lang="en-US" sz="1400"/>
          </a:p>
        </p:txBody>
      </p:sp>
      <p:sp>
        <p:nvSpPr>
          <p:cNvPr id="4" name="Slide Number Placeholder 3">
            <a:extLst>
              <a:ext uri="{FF2B5EF4-FFF2-40B4-BE49-F238E27FC236}">
                <a16:creationId xmlns:a16="http://schemas.microsoft.com/office/drawing/2014/main" id="{C968A04E-106B-B44E-7C47-4FE4667AFD28}"/>
              </a:ext>
            </a:extLst>
          </p:cNvPr>
          <p:cNvSpPr>
            <a:spLocks noGrp="1"/>
          </p:cNvSpPr>
          <p:nvPr>
            <p:ph type="sldNum" sz="quarter" idx="5"/>
          </p:nvPr>
        </p:nvSpPr>
        <p:spPr/>
        <p:txBody>
          <a:bodyPr/>
          <a:lstStyle/>
          <a:p>
            <a:fld id="{A19491FC-10DB-42E1-BA2D-17E12FE7ED05}" type="slidenum">
              <a:rPr lang="en-CA" smtClean="0"/>
              <a:t>12</a:t>
            </a:fld>
            <a:endParaRPr lang="en-CA"/>
          </a:p>
        </p:txBody>
      </p:sp>
    </p:spTree>
    <p:extLst>
      <p:ext uri="{BB962C8B-B14F-4D97-AF65-F5344CB8AC3E}">
        <p14:creationId xmlns:p14="http://schemas.microsoft.com/office/powerpoint/2010/main" val="4102605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The excel spreadsheet remains an essential part of the workflow as info about screenings is compiled here. It is also used to flag issues for the VCR Coordinator, as staff can communicate via notes. And it’s also used to identify items to purchase and to create play lists for the projectionists.</a:t>
            </a:r>
            <a:endParaRPr lang="en-CA" sz="1400"/>
          </a:p>
          <a:p>
            <a:endParaRPr lang="en-US" sz="1400" b="1"/>
          </a:p>
          <a:p>
            <a:endParaRPr lang="en-US" sz="1400" b="1"/>
          </a:p>
          <a:p>
            <a:r>
              <a:rPr lang="en-US" sz="1400" b="1" err="1"/>
              <a:t>Improvements</a:t>
            </a:r>
            <a:r>
              <a:rPr lang="en-US" sz="1400" err="1"/>
              <a:t>:Via</a:t>
            </a:r>
            <a:r>
              <a:rPr lang="en-US" sz="1400"/>
              <a:t> the WMS Circulation patron accounts for the viewing rooms, easy access to information about what is being screened when via the schedules list </a:t>
            </a:r>
          </a:p>
          <a:p>
            <a:pPr marL="800100" lvl="1" indent="-342900">
              <a:buFont typeface="Arial" panose="020B0604020202020204" pitchFamily="34" charset="0"/>
              <a:buChar char="•"/>
            </a:pPr>
            <a:r>
              <a:rPr lang="en-US" sz="1400"/>
              <a:t>Via WMS Circulation Discover search, quick access to information about whether a particular title has been scheduled, by whom and when, and whether there are any conflicts</a:t>
            </a:r>
          </a:p>
          <a:p>
            <a:pPr marL="800100" lvl="1" indent="-342900">
              <a:buFont typeface="Arial" panose="020B0604020202020204" pitchFamily="34" charset="0"/>
              <a:buChar char="•"/>
            </a:pPr>
            <a:r>
              <a:rPr lang="en-US" sz="1400"/>
              <a:t>Feedback from the VCR coordinator, who was managing the screenings before the new workflow, has been very positive. He described how this winter everything that could happen did happen, including student strikes:</a:t>
            </a:r>
          </a:p>
          <a:p>
            <a:pPr marL="1257300" lvl="2" indent="-342900">
              <a:buFont typeface="Arial" panose="020B0604020202020204" pitchFamily="34" charset="0"/>
              <a:buChar char="•"/>
            </a:pPr>
            <a:r>
              <a:rPr lang="en-US" sz="1400"/>
              <a:t>Using the Pull List and pop-up staff notes made pulling videos more straightforward then creating lists from the spreadsheet which was more error prone</a:t>
            </a:r>
          </a:p>
          <a:p>
            <a:pPr marL="1257300" lvl="2" indent="-342900">
              <a:buFont typeface="Arial" panose="020B0604020202020204" pitchFamily="34" charset="0"/>
              <a:buChar char="•"/>
            </a:pPr>
            <a:r>
              <a:rPr lang="en-US" sz="1400"/>
              <a:t>The VCR coordinator also appreciated that the System was flexible when changes were needed. He found it easy to modify a schedule when there were changes in timing of which there were many this semester</a:t>
            </a:r>
            <a:endParaRPr lang="en-CA" sz="1400"/>
          </a:p>
        </p:txBody>
      </p:sp>
      <p:sp>
        <p:nvSpPr>
          <p:cNvPr id="4" name="Slide Number Placeholder 3"/>
          <p:cNvSpPr>
            <a:spLocks noGrp="1"/>
          </p:cNvSpPr>
          <p:nvPr>
            <p:ph type="sldNum" sz="quarter" idx="5"/>
          </p:nvPr>
        </p:nvSpPr>
        <p:spPr/>
        <p:txBody>
          <a:bodyPr/>
          <a:lstStyle/>
          <a:p>
            <a:fld id="{A19491FC-10DB-42E1-BA2D-17E12FE7ED05}" type="slidenum">
              <a:rPr lang="en-CA" smtClean="0"/>
              <a:t>13</a:t>
            </a:fld>
            <a:endParaRPr lang="en-CA"/>
          </a:p>
        </p:txBody>
      </p:sp>
    </p:spTree>
    <p:extLst>
      <p:ext uri="{BB962C8B-B14F-4D97-AF65-F5344CB8AC3E}">
        <p14:creationId xmlns:p14="http://schemas.microsoft.com/office/powerpoint/2010/main" val="3763172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Two years in numbers</a:t>
            </a:r>
          </a:p>
          <a:p>
            <a:r>
              <a:rPr lang="en-CA"/>
              <a:t>New items:</a:t>
            </a:r>
          </a:p>
          <a:p>
            <a:endParaRPr lang="en-CA"/>
          </a:p>
          <a:p>
            <a:r>
              <a:rPr lang="en-CA"/>
              <a:t>Over to Helene to dive a bit deeper into formats and our research</a:t>
            </a:r>
          </a:p>
        </p:txBody>
      </p:sp>
      <p:sp>
        <p:nvSpPr>
          <p:cNvPr id="4" name="Slide Number Placeholder 3"/>
          <p:cNvSpPr>
            <a:spLocks noGrp="1"/>
          </p:cNvSpPr>
          <p:nvPr>
            <p:ph type="sldNum" sz="quarter" idx="5"/>
          </p:nvPr>
        </p:nvSpPr>
        <p:spPr/>
        <p:txBody>
          <a:bodyPr/>
          <a:lstStyle/>
          <a:p>
            <a:fld id="{A19491FC-10DB-42E1-BA2D-17E12FE7ED05}" type="slidenum">
              <a:rPr lang="en-CA" smtClean="0"/>
              <a:t>14</a:t>
            </a:fld>
            <a:endParaRPr lang="en-CA"/>
          </a:p>
        </p:txBody>
      </p:sp>
    </p:spTree>
    <p:extLst>
      <p:ext uri="{BB962C8B-B14F-4D97-AF65-F5344CB8AC3E}">
        <p14:creationId xmlns:p14="http://schemas.microsoft.com/office/powerpoint/2010/main" val="3268972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mmunity.oclc.org/t5/wms-connect-recordings/wms-connect-lightning-talks-simplifying-workflows/ta-p/5253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doi.org/10.5206/cjils-rcsib.v47i3.18988" TargetMode="External"/><Relationship Id="rId3" Type="http://schemas.openxmlformats.org/officeDocument/2006/relationships/hyperlink" Target="https://www.jstor.org/stable/1225580" TargetMode="External"/><Relationship Id="rId7" Type="http://schemas.openxmlformats.org/officeDocument/2006/relationships/hyperlink" Target="https://doi.org/10.1080/1941126X.2018.1465516" TargetMode="External"/><Relationship Id="rId2" Type="http://schemas.openxmlformats.org/officeDocument/2006/relationships/hyperlink" Target="https://doi.org/10.1108/CC-12-2023-0042" TargetMode="External"/><Relationship Id="rId1" Type="http://schemas.openxmlformats.org/officeDocument/2006/relationships/slideLayout" Target="../slideLayouts/slideLayout4.xml"/><Relationship Id="rId6" Type="http://schemas.openxmlformats.org/officeDocument/2006/relationships/hyperlink" Target="https://doi.org/10.1080/01462679.2023.2255561" TargetMode="External"/><Relationship Id="rId5" Type="http://schemas.openxmlformats.org/officeDocument/2006/relationships/hyperlink" Target="https://doi.org/10.1515/bfp-2020-2050" TargetMode="External"/><Relationship Id="rId10" Type="http://schemas.openxmlformats.org/officeDocument/2006/relationships/hyperlink" Target="https://doi.org/10.29173/cais1988" TargetMode="External"/><Relationship Id="rId4" Type="http://schemas.openxmlformats.org/officeDocument/2006/relationships/hyperlink" Target="https://doi.org/10.1080/07317131.2023.2187109" TargetMode="External"/><Relationship Id="rId9" Type="http://schemas.openxmlformats.org/officeDocument/2006/relationships/hyperlink" Target="https://doi.org/10.1080/07317131.2022.2082661"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blip>
            <a:stretch>
              <a:fillRect t="-9151" b="-9151"/>
            </a:stretch>
          </a:blipFill>
          <a:effectLst>
            <a:outerShdw dist="50800" dir="5400000" algn="ctr" rotWithShape="0">
              <a:srgbClr val="000000"/>
            </a:outerShdw>
          </a:effectLst>
        </p:spPr>
        <p:txBody>
          <a:bodyPr/>
          <a:lstStyle/>
          <a:p>
            <a:endParaRPr lang="fr-CA"/>
          </a:p>
        </p:txBody>
      </p:sp>
      <p:sp>
        <p:nvSpPr>
          <p:cNvPr id="7" name="TextBox 7"/>
          <p:cNvSpPr txBox="1"/>
          <p:nvPr/>
        </p:nvSpPr>
        <p:spPr>
          <a:xfrm>
            <a:off x="478047" y="922583"/>
            <a:ext cx="8011498" cy="1793440"/>
          </a:xfrm>
          <a:prstGeom prst="rect">
            <a:avLst/>
          </a:prstGeom>
        </p:spPr>
        <p:txBody>
          <a:bodyPr wrap="square" lIns="0" tIns="0" rIns="0" bIns="0" rtlCol="0" anchor="t">
            <a:spAutoFit/>
          </a:bodyPr>
          <a:lstStyle/>
          <a:p>
            <a:pPr marL="0" lvl="0" indent="0">
              <a:lnSpc>
                <a:spcPts val="13802"/>
              </a:lnSpc>
            </a:pPr>
            <a:r>
              <a:rPr lang="en-US" sz="13300" u="none" spc="-315">
                <a:solidFill>
                  <a:srgbClr val="FF4444"/>
                </a:solidFill>
                <a:latin typeface="AC Compacta"/>
                <a:ea typeface="AC Compacta"/>
                <a:cs typeface="AC Compacta"/>
                <a:sym typeface="AC Compacta"/>
              </a:rPr>
              <a:t>Visual Media at</a:t>
            </a:r>
          </a:p>
        </p:txBody>
      </p:sp>
      <p:sp>
        <p:nvSpPr>
          <p:cNvPr id="8" name="TextBox 8"/>
          <p:cNvSpPr txBox="1"/>
          <p:nvPr/>
        </p:nvSpPr>
        <p:spPr>
          <a:xfrm>
            <a:off x="474937" y="2710580"/>
            <a:ext cx="11592898" cy="1909177"/>
          </a:xfrm>
          <a:prstGeom prst="rect">
            <a:avLst/>
          </a:prstGeom>
        </p:spPr>
        <p:txBody>
          <a:bodyPr wrap="square" lIns="0" tIns="0" rIns="0" bIns="0" rtlCol="0" anchor="t">
            <a:spAutoFit/>
          </a:bodyPr>
          <a:lstStyle/>
          <a:p>
            <a:pPr marL="0" lvl="0" indent="0">
              <a:lnSpc>
                <a:spcPts val="14666"/>
              </a:lnSpc>
            </a:pPr>
            <a:r>
              <a:rPr lang="en-US" sz="13300" spc="-334">
                <a:solidFill>
                  <a:srgbClr val="FF4444"/>
                </a:solidFill>
                <a:latin typeface="AC Compacta"/>
                <a:ea typeface="AC Compacta"/>
                <a:cs typeface="AC Compacta"/>
                <a:sym typeface="AC Compacta"/>
              </a:rPr>
              <a:t>Concordia University:</a:t>
            </a:r>
          </a:p>
        </p:txBody>
      </p:sp>
      <p:sp>
        <p:nvSpPr>
          <p:cNvPr id="9" name="TextBox 9"/>
          <p:cNvSpPr txBox="1"/>
          <p:nvPr/>
        </p:nvSpPr>
        <p:spPr>
          <a:xfrm>
            <a:off x="474937" y="7343555"/>
            <a:ext cx="9765410" cy="2462213"/>
          </a:xfrm>
          <a:prstGeom prst="rect">
            <a:avLst/>
          </a:prstGeom>
        </p:spPr>
        <p:txBody>
          <a:bodyPr wrap="square" lIns="0" tIns="0" rIns="0" bIns="0" rtlCol="0" anchor="t">
            <a:spAutoFit/>
          </a:bodyPr>
          <a:lstStyle/>
          <a:p>
            <a:pPr marL="0" lvl="0" indent="0">
              <a:spcBef>
                <a:spcPct val="0"/>
              </a:spcBef>
            </a:pPr>
            <a:r>
              <a:rPr lang="en-US" sz="3200" b="1" u="none" spc="27">
                <a:solidFill>
                  <a:srgbClr val="FFFFFF">
                    <a:alpha val="81961"/>
                  </a:srgbClr>
                </a:solidFill>
                <a:latin typeface="+mj-lt"/>
                <a:ea typeface="TT Mussels"/>
                <a:cs typeface="TT Mussels"/>
                <a:sym typeface="TT Mussels"/>
              </a:rPr>
              <a:t>Kathleen Botter, </a:t>
            </a:r>
            <a:r>
              <a:rPr lang="en-US" sz="3200" b="1" spc="27" err="1">
                <a:solidFill>
                  <a:srgbClr val="FFFFFF">
                    <a:alpha val="81961"/>
                  </a:srgbClr>
                </a:solidFill>
                <a:latin typeface="+mj-lt"/>
                <a:ea typeface="TT Mussels"/>
                <a:cs typeface="TT Mussels"/>
                <a:sym typeface="TT Mussels"/>
              </a:rPr>
              <a:t>k</a:t>
            </a:r>
            <a:r>
              <a:rPr lang="en-US" sz="3200" b="1" u="none" spc="27" err="1">
                <a:solidFill>
                  <a:srgbClr val="FFFFFF">
                    <a:alpha val="81961"/>
                  </a:srgbClr>
                </a:solidFill>
                <a:latin typeface="+mj-lt"/>
                <a:ea typeface="TT Mussels"/>
                <a:cs typeface="TT Mussels"/>
                <a:sym typeface="TT Mussels"/>
              </a:rPr>
              <a:t>athleen.botter@concordia.ca</a:t>
            </a:r>
            <a:endParaRPr lang="en-US" sz="3200" b="1" u="none" spc="27">
              <a:solidFill>
                <a:srgbClr val="FFFFFF">
                  <a:alpha val="81961"/>
                </a:srgbClr>
              </a:solidFill>
              <a:latin typeface="+mj-lt"/>
              <a:ea typeface="TT Mussels"/>
              <a:cs typeface="TT Mussels"/>
              <a:sym typeface="TT Mussels"/>
            </a:endParaRPr>
          </a:p>
          <a:p>
            <a:pPr marL="0" lvl="0" indent="0">
              <a:spcBef>
                <a:spcPct val="0"/>
              </a:spcBef>
            </a:pPr>
            <a:r>
              <a:rPr lang="en-US" sz="3200" b="1" spc="27">
                <a:solidFill>
                  <a:srgbClr val="FFFFFF">
                    <a:alpha val="81961"/>
                  </a:srgbClr>
                </a:solidFill>
                <a:latin typeface="+mj-lt"/>
                <a:ea typeface="TT Mussels"/>
                <a:cs typeface="TT Mussels"/>
                <a:sym typeface="TT Mussels"/>
              </a:rPr>
              <a:t>Hélène Brousseau, </a:t>
            </a:r>
            <a:r>
              <a:rPr lang="en-US" sz="3200" b="1" spc="27" err="1">
                <a:solidFill>
                  <a:srgbClr val="FFFFFF">
                    <a:alpha val="81961"/>
                  </a:srgbClr>
                </a:solidFill>
                <a:latin typeface="+mj-lt"/>
                <a:ea typeface="TT Mussels"/>
                <a:cs typeface="TT Mussels"/>
                <a:sym typeface="TT Mussels"/>
              </a:rPr>
              <a:t>helene.brousseau@concordia.ca</a:t>
            </a:r>
            <a:endParaRPr lang="en-US" sz="3200" b="1" spc="27">
              <a:solidFill>
                <a:srgbClr val="FFFFFF">
                  <a:alpha val="81961"/>
                </a:srgbClr>
              </a:solidFill>
              <a:latin typeface="+mj-lt"/>
              <a:ea typeface="TT Mussels"/>
              <a:cs typeface="TT Mussels"/>
              <a:sym typeface="TT Mussels"/>
            </a:endParaRPr>
          </a:p>
          <a:p>
            <a:pPr marL="0" lvl="0" indent="0">
              <a:spcBef>
                <a:spcPct val="0"/>
              </a:spcBef>
            </a:pPr>
            <a:r>
              <a:rPr lang="en-US" sz="3200" b="1" u="none" spc="27">
                <a:solidFill>
                  <a:srgbClr val="FFFFFF">
                    <a:alpha val="81961"/>
                  </a:srgbClr>
                </a:solidFill>
                <a:latin typeface="+mj-lt"/>
                <a:ea typeface="TT Mussels"/>
                <a:cs typeface="TT Mussels"/>
                <a:sym typeface="TT Mussels"/>
              </a:rPr>
              <a:t>Andréa Harland, </a:t>
            </a:r>
            <a:r>
              <a:rPr lang="en-US" sz="3200" b="1" u="none" spc="27" err="1">
                <a:solidFill>
                  <a:srgbClr val="FFFFFF">
                    <a:alpha val="81961"/>
                  </a:srgbClr>
                </a:solidFill>
                <a:latin typeface="+mj-lt"/>
                <a:ea typeface="TT Mussels"/>
                <a:cs typeface="TT Mussels"/>
                <a:sym typeface="TT Mussels"/>
              </a:rPr>
              <a:t>andrea.harland@concordia.ca</a:t>
            </a:r>
            <a:endParaRPr lang="en-US" sz="3200" b="1" u="none" spc="27">
              <a:solidFill>
                <a:srgbClr val="FFFFFF">
                  <a:alpha val="81961"/>
                </a:srgbClr>
              </a:solidFill>
              <a:latin typeface="+mj-lt"/>
              <a:ea typeface="TT Mussels"/>
              <a:cs typeface="TT Mussels"/>
              <a:sym typeface="TT Mussels"/>
            </a:endParaRPr>
          </a:p>
          <a:p>
            <a:pPr marL="0" lvl="0" indent="0">
              <a:spcBef>
                <a:spcPct val="0"/>
              </a:spcBef>
            </a:pPr>
            <a:endParaRPr lang="en-US" sz="3200" b="1" u="none" spc="27">
              <a:solidFill>
                <a:srgbClr val="FFFFFF">
                  <a:alpha val="81961"/>
                </a:srgbClr>
              </a:solidFill>
              <a:latin typeface="+mj-lt"/>
              <a:ea typeface="TT Mussels"/>
              <a:cs typeface="TT Mussels"/>
              <a:sym typeface="TT Mussels"/>
            </a:endParaRPr>
          </a:p>
          <a:p>
            <a:pPr marL="0" lvl="0" indent="0">
              <a:spcBef>
                <a:spcPct val="0"/>
              </a:spcBef>
            </a:pPr>
            <a:r>
              <a:rPr lang="en-US" sz="3200" b="1" u="none" spc="27">
                <a:solidFill>
                  <a:srgbClr val="FFFFFF">
                    <a:alpha val="81961"/>
                  </a:srgbClr>
                </a:solidFill>
                <a:latin typeface="+mj-lt"/>
                <a:ea typeface="TT Mussels"/>
                <a:cs typeface="TT Mussels"/>
                <a:sym typeface="TT Mussels"/>
              </a:rPr>
              <a:t>Library Research Forum 2025</a:t>
            </a:r>
          </a:p>
        </p:txBody>
      </p:sp>
      <p:sp>
        <p:nvSpPr>
          <p:cNvPr id="10" name="TextBox 10"/>
          <p:cNvSpPr txBox="1"/>
          <p:nvPr/>
        </p:nvSpPr>
        <p:spPr>
          <a:xfrm>
            <a:off x="474937" y="4700494"/>
            <a:ext cx="10820399" cy="1231106"/>
          </a:xfrm>
          <a:prstGeom prst="rect">
            <a:avLst/>
          </a:prstGeom>
        </p:spPr>
        <p:txBody>
          <a:bodyPr wrap="square" lIns="0" tIns="0" rIns="0" bIns="0" rtlCol="0" anchor="t">
            <a:spAutoFit/>
          </a:bodyPr>
          <a:lstStyle/>
          <a:p>
            <a:r>
              <a:rPr lang="en-US" sz="4000" b="1" spc="27">
                <a:solidFill>
                  <a:srgbClr val="FFFFFF">
                    <a:alpha val="81961"/>
                  </a:srgbClr>
                </a:solidFill>
                <a:latin typeface="+mj-lt"/>
                <a:ea typeface="TT Mussels"/>
                <a:cs typeface="TT Mussels"/>
                <a:sym typeface="TT Mussels"/>
              </a:rPr>
              <a:t>Managing Physical Media Collections for Film Studies in the Digital Age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D75A-09C0-F9DE-F4BE-53ECEAEF9273}"/>
              </a:ext>
            </a:extLst>
          </p:cNvPr>
          <p:cNvSpPr>
            <a:spLocks noGrp="1"/>
          </p:cNvSpPr>
          <p:nvPr>
            <p:ph type="title"/>
          </p:nvPr>
        </p:nvSpPr>
        <p:spPr>
          <a:xfrm>
            <a:off x="7859088" y="599021"/>
            <a:ext cx="10365740" cy="2691549"/>
          </a:xfrm>
        </p:spPr>
        <p:txBody>
          <a:bodyPr>
            <a:no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algn="ctr"/>
            <a:r>
              <a:rPr lang="en-US" sz="8800" spc="-252">
                <a:solidFill>
                  <a:srgbClr val="FF4444"/>
                </a:solidFill>
                <a:latin typeface="AC Compacta"/>
                <a:ea typeface="ＭＳ Ｐゴシック"/>
              </a:rPr>
              <a:t>Circulation and Discovery </a:t>
            </a:r>
            <a:br>
              <a:rPr lang="en-US" sz="8800" spc="-252">
                <a:latin typeface="AC Compacta"/>
                <a:ea typeface="ＭＳ Ｐゴシック"/>
              </a:rPr>
            </a:br>
            <a:r>
              <a:rPr lang="en-US" sz="8800" spc="-252">
                <a:solidFill>
                  <a:srgbClr val="FF4444"/>
                </a:solidFill>
                <a:latin typeface="AC Compacta"/>
                <a:ea typeface="ＭＳ Ｐゴシック"/>
              </a:rPr>
              <a:t>now available!</a:t>
            </a:r>
          </a:p>
        </p:txBody>
      </p:sp>
      <p:sp>
        <p:nvSpPr>
          <p:cNvPr id="3" name="Content Placeholder 2">
            <a:extLst>
              <a:ext uri="{FF2B5EF4-FFF2-40B4-BE49-F238E27FC236}">
                <a16:creationId xmlns:a16="http://schemas.microsoft.com/office/drawing/2014/main" id="{EB58FBCD-1256-9BA5-8742-0506C63FD275}"/>
              </a:ext>
            </a:extLst>
          </p:cNvPr>
          <p:cNvSpPr>
            <a:spLocks noGrp="1"/>
          </p:cNvSpPr>
          <p:nvPr>
            <p:ph idx="1"/>
          </p:nvPr>
        </p:nvSpPr>
        <p:spPr>
          <a:xfrm>
            <a:off x="8726498" y="4049180"/>
            <a:ext cx="9065260" cy="5638799"/>
          </a:xfrm>
        </p:spPr>
        <p:txBody>
          <a:bodyPr vert="horz" lIns="137160" tIns="68580" rIns="137160" bIns="68580" rtlCol="0" anchor="t">
            <a:norm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marL="0" indent="0">
              <a:buNone/>
            </a:pPr>
            <a:r>
              <a:rPr lang="en-CA" sz="2800">
                <a:latin typeface="Calibri"/>
                <a:ea typeface="ＭＳ Ｐゴシック"/>
                <a:cs typeface="Calibri"/>
              </a:rPr>
              <a:t>Pre WMS (</a:t>
            </a:r>
            <a:r>
              <a:rPr lang="en-CA" sz="2800" err="1">
                <a:latin typeface="Calibri"/>
                <a:ea typeface="ＭＳ Ｐゴシック"/>
                <a:cs typeface="Calibri"/>
              </a:rPr>
              <a:t>InMagic</a:t>
            </a:r>
            <a:r>
              <a:rPr lang="en-CA" sz="2800">
                <a:latin typeface="Calibri"/>
                <a:ea typeface="ＭＳ Ｐゴシック"/>
                <a:cs typeface="Calibri"/>
              </a:rPr>
              <a:t> database):</a:t>
            </a:r>
            <a:endParaRPr lang="en-US"/>
          </a:p>
          <a:p>
            <a:pPr lvl="1">
              <a:lnSpc>
                <a:spcPct val="150000"/>
              </a:lnSpc>
              <a:buChar char="•"/>
            </a:pPr>
            <a:r>
              <a:rPr lang="en-CA" sz="2800">
                <a:latin typeface="Calibri"/>
                <a:ea typeface="ＭＳ Ｐゴシック"/>
                <a:cs typeface="Calibri"/>
              </a:rPr>
              <a:t>Records contain minimal metadata</a:t>
            </a:r>
          </a:p>
          <a:p>
            <a:pPr lvl="1">
              <a:lnSpc>
                <a:spcPct val="150000"/>
              </a:lnSpc>
              <a:buChar char="•"/>
            </a:pPr>
            <a:r>
              <a:rPr lang="en-CA" sz="2800">
                <a:latin typeface="Calibri"/>
                <a:ea typeface="ＭＳ Ｐゴシック"/>
                <a:cs typeface="Calibri"/>
              </a:rPr>
              <a:t>No circulation module</a:t>
            </a:r>
          </a:p>
          <a:p>
            <a:pPr lvl="1">
              <a:buChar char="•"/>
            </a:pPr>
            <a:endParaRPr lang="en-US" sz="2800">
              <a:latin typeface="Calibri" panose="020F0502020204030204" pitchFamily="34" charset="0"/>
              <a:cs typeface="Calibri" panose="020F0502020204030204" pitchFamily="34" charset="0"/>
            </a:endParaRPr>
          </a:p>
          <a:p>
            <a:pPr marL="0" indent="0">
              <a:buNone/>
            </a:pPr>
            <a:r>
              <a:rPr lang="en-US" sz="2800">
                <a:latin typeface="Calibri"/>
                <a:ea typeface="ＭＳ Ｐゴシック"/>
                <a:cs typeface="Calibri"/>
              </a:rPr>
              <a:t>WMS: </a:t>
            </a:r>
          </a:p>
          <a:p>
            <a:pPr lvl="1">
              <a:lnSpc>
                <a:spcPct val="150000"/>
              </a:lnSpc>
              <a:buChar char="•"/>
            </a:pPr>
            <a:r>
              <a:rPr lang="en-US" sz="2800">
                <a:latin typeface="Calibri"/>
                <a:ea typeface="ＭＳ Ｐゴシック"/>
                <a:cs typeface="Calibri"/>
              </a:rPr>
              <a:t>Sofia records offer richer information </a:t>
            </a:r>
            <a:endParaRPr lang="en-US">
              <a:cs typeface="Calibri"/>
            </a:endParaRPr>
          </a:p>
          <a:p>
            <a:pPr lvl="1">
              <a:lnSpc>
                <a:spcPct val="150000"/>
              </a:lnSpc>
              <a:buChar char="•"/>
            </a:pPr>
            <a:r>
              <a:rPr lang="en-US" sz="2800">
                <a:latin typeface="Calibri"/>
                <a:ea typeface="ＭＳ Ｐゴシック"/>
                <a:cs typeface="Calibri"/>
              </a:rPr>
              <a:t>All items checked out to a user before leaving VCR</a:t>
            </a:r>
          </a:p>
          <a:p>
            <a:pPr lvl="2">
              <a:lnSpc>
                <a:spcPct val="150000"/>
              </a:lnSpc>
              <a:buFont typeface="Arial,Sans-Serif" pitchFamily="34" charset="0"/>
              <a:buChar char="•"/>
            </a:pPr>
            <a:r>
              <a:rPr lang="en-US" sz="2800">
                <a:latin typeface="Calibri"/>
                <a:ea typeface="Calibri"/>
                <a:cs typeface="Calibri"/>
              </a:rPr>
              <a:t>Accurate status in Sofia</a:t>
            </a:r>
          </a:p>
          <a:p>
            <a:pPr lvl="1">
              <a:lnSpc>
                <a:spcPct val="150000"/>
              </a:lnSpc>
              <a:buChar char="•"/>
            </a:pPr>
            <a:r>
              <a:rPr lang="en-US" sz="2800">
                <a:latin typeface="Calibri"/>
                <a:ea typeface="ＭＳ Ｐゴシック"/>
                <a:cs typeface="Calibri"/>
              </a:rPr>
              <a:t>Usage statistics</a:t>
            </a:r>
          </a:p>
          <a:p>
            <a:endParaRPr lang="en-US" sz="2800">
              <a:latin typeface="Calibri" panose="020F0502020204030204" pitchFamily="34" charset="0"/>
              <a:cs typeface="Calibri" panose="020F0502020204030204" pitchFamily="34" charset="0"/>
            </a:endParaRPr>
          </a:p>
          <a:p>
            <a:endParaRPr lang="en-US" sz="2800">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65331DD1-5E82-7A20-BF06-5DD77200A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02876" cy="10287000"/>
          </a:xfrm>
          <a:prstGeom prst="rect">
            <a:avLst/>
          </a:prstGeom>
        </p:spPr>
      </p:pic>
      <p:pic>
        <p:nvPicPr>
          <p:cNvPr id="7" name="Image 6">
            <a:extLst>
              <a:ext uri="{FF2B5EF4-FFF2-40B4-BE49-F238E27FC236}">
                <a16:creationId xmlns:a16="http://schemas.microsoft.com/office/drawing/2014/main" id="{B968BBFB-4079-A87A-FE8E-B4FF71482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128" y="3651251"/>
            <a:ext cx="4013200" cy="4229100"/>
          </a:xfrm>
          <a:prstGeom prst="rect">
            <a:avLst/>
          </a:prstGeom>
          <a:ln>
            <a:solidFill>
              <a:schemeClr val="tx1"/>
            </a:solidFill>
          </a:ln>
        </p:spPr>
      </p:pic>
    </p:spTree>
    <p:extLst>
      <p:ext uri="{BB962C8B-B14F-4D97-AF65-F5344CB8AC3E}">
        <p14:creationId xmlns:p14="http://schemas.microsoft.com/office/powerpoint/2010/main" val="1083762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CD40-EEE3-3C15-9E83-164147D716F9}"/>
              </a:ext>
            </a:extLst>
          </p:cNvPr>
          <p:cNvSpPr>
            <a:spLocks noGrp="1"/>
          </p:cNvSpPr>
          <p:nvPr>
            <p:ph type="title"/>
          </p:nvPr>
        </p:nvSpPr>
        <p:spPr>
          <a:xfrm>
            <a:off x="1645921" y="740208"/>
            <a:ext cx="6705600" cy="1143000"/>
          </a:xfrm>
        </p:spPr>
        <p:txBody>
          <a:bodyPr>
            <a:no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algn="ctr"/>
            <a:r>
              <a:rPr lang="en-CA" sz="8800" spc="-252">
                <a:solidFill>
                  <a:srgbClr val="FF4444"/>
                </a:solidFill>
                <a:latin typeface="AC Compacta"/>
                <a:ea typeface="ＭＳ Ｐゴシック"/>
              </a:rPr>
              <a:t>In-class screenings</a:t>
            </a:r>
            <a:endParaRPr lang="en-CA" sz="8800" spc="-252">
              <a:solidFill>
                <a:srgbClr val="FF4444"/>
              </a:solidFill>
              <a:latin typeface="AC Compacta"/>
            </a:endParaRPr>
          </a:p>
        </p:txBody>
      </p:sp>
      <p:sp>
        <p:nvSpPr>
          <p:cNvPr id="3" name="Content Placeholder 2">
            <a:extLst>
              <a:ext uri="{FF2B5EF4-FFF2-40B4-BE49-F238E27FC236}">
                <a16:creationId xmlns:a16="http://schemas.microsoft.com/office/drawing/2014/main" id="{9B8E4517-B0D5-7098-07A5-07B6C7D0381F}"/>
              </a:ext>
            </a:extLst>
          </p:cNvPr>
          <p:cNvSpPr>
            <a:spLocks noGrp="1"/>
          </p:cNvSpPr>
          <p:nvPr>
            <p:ph idx="1"/>
          </p:nvPr>
        </p:nvSpPr>
        <p:spPr>
          <a:xfrm>
            <a:off x="783591" y="2493344"/>
            <a:ext cx="8990329" cy="6670976"/>
          </a:xfrm>
        </p:spPr>
        <p:txBody>
          <a:bodyPr vert="horz" lIns="91440" tIns="45720" rIns="91440" bIns="45720" rtlCol="0" anchor="t">
            <a:normAutofit fontScale="92500" lnSpcReduction="20000"/>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marL="0" indent="0">
              <a:buNone/>
            </a:pPr>
            <a:r>
              <a:rPr lang="en-CA" sz="2800" b="1">
                <a:latin typeface="Calibri"/>
                <a:ea typeface="ＭＳ Ｐゴシック"/>
                <a:cs typeface="Calibri"/>
              </a:rPr>
              <a:t>Volume</a:t>
            </a:r>
          </a:p>
          <a:p>
            <a:r>
              <a:rPr lang="en-CA" sz="2800">
                <a:latin typeface="Calibri"/>
                <a:ea typeface="ＭＳ Ｐゴシック"/>
                <a:cs typeface="Calibri"/>
              </a:rPr>
              <a:t>700-860 screenings across ~30 courses per semester (12 weeks)</a:t>
            </a:r>
            <a:endParaRPr lang="en-US" sz="2800">
              <a:latin typeface="Calibri"/>
              <a:ea typeface="ＭＳ Ｐゴシック"/>
              <a:cs typeface="Calibri"/>
            </a:endParaRPr>
          </a:p>
          <a:p>
            <a:pPr marL="0" indent="0">
              <a:buNone/>
            </a:pPr>
            <a:endParaRPr lang="en-CA" sz="2800">
              <a:latin typeface="Calibri"/>
              <a:ea typeface="ＭＳ Ｐゴシック"/>
              <a:cs typeface="Calibri"/>
            </a:endParaRPr>
          </a:p>
          <a:p>
            <a:pPr marL="0" indent="0">
              <a:buNone/>
            </a:pPr>
            <a:r>
              <a:rPr lang="en-CA" sz="2800" b="1">
                <a:latin typeface="Calibri"/>
                <a:ea typeface="ＭＳ Ｐゴシック"/>
                <a:cs typeface="Calibri"/>
              </a:rPr>
              <a:t>Complexity</a:t>
            </a:r>
          </a:p>
          <a:p>
            <a:r>
              <a:rPr lang="en-CA" sz="2800">
                <a:latin typeface="Calibri"/>
                <a:ea typeface="ＭＳ Ｐゴシック"/>
                <a:cs typeface="Calibri"/>
              </a:rPr>
              <a:t>Multiple screenings or compilations cause conflicts</a:t>
            </a:r>
          </a:p>
          <a:p>
            <a:endParaRPr lang="en-CA" sz="2800" b="1">
              <a:latin typeface="Calibri"/>
              <a:ea typeface="ＭＳ Ｐゴシック"/>
              <a:cs typeface="Calibri"/>
            </a:endParaRPr>
          </a:p>
          <a:p>
            <a:pPr marL="0" indent="0">
              <a:buNone/>
            </a:pPr>
            <a:r>
              <a:rPr lang="en-CA" sz="2800" b="1">
                <a:latin typeface="Calibri"/>
                <a:ea typeface="ＭＳ Ｐゴシック"/>
                <a:cs typeface="Calibri"/>
              </a:rPr>
              <a:t>Distributed</a:t>
            </a:r>
          </a:p>
          <a:p>
            <a:r>
              <a:rPr lang="en-CA" sz="2800">
                <a:latin typeface="Calibri"/>
                <a:ea typeface="ＭＳ Ｐゴシック"/>
                <a:cs typeface="Calibri"/>
              </a:rPr>
              <a:t>Screening booths are in 4 different buildings on the downtown campus</a:t>
            </a:r>
            <a:endParaRPr lang="en-US" sz="2800">
              <a:latin typeface="Calibri"/>
              <a:cs typeface="Calibri"/>
            </a:endParaRPr>
          </a:p>
          <a:p>
            <a:endParaRPr lang="en-CA" sz="2800">
              <a:latin typeface="Calibri"/>
              <a:ea typeface="ＭＳ Ｐゴシック"/>
              <a:cs typeface="Calibri"/>
            </a:endParaRPr>
          </a:p>
          <a:p>
            <a:pPr marL="0" indent="0">
              <a:buNone/>
            </a:pPr>
            <a:r>
              <a:rPr lang="en-CA" sz="2800" b="1">
                <a:latin typeface="Calibri"/>
                <a:ea typeface="ＭＳ Ｐゴシック"/>
                <a:cs typeface="Calibri"/>
              </a:rPr>
              <a:t>Time Sensitive</a:t>
            </a:r>
          </a:p>
          <a:p>
            <a:r>
              <a:rPr lang="en-US" sz="2800">
                <a:latin typeface="Calibri"/>
                <a:ea typeface="ＭＳ Ｐゴシック"/>
                <a:cs typeface="Calibri"/>
              </a:rPr>
              <a:t>Material pulled on Wednesdays for the next week and sent to viewing rooms using tubs via Distribution Services either on Thursday evening or Friday morning</a:t>
            </a:r>
            <a:br>
              <a:rPr lang="en-US" sz="2800">
                <a:latin typeface="Calibri"/>
                <a:ea typeface="ＭＳ Ｐゴシック"/>
                <a:cs typeface="Calibri"/>
              </a:rPr>
            </a:br>
            <a:endParaRPr lang="en-US" sz="1400">
              <a:latin typeface="Calibri" panose="020F0502020204030204" pitchFamily="34" charset="0"/>
              <a:cs typeface="Calibri" panose="020F0502020204030204" pitchFamily="34" charset="0"/>
            </a:endParaRPr>
          </a:p>
          <a:p>
            <a:r>
              <a:rPr lang="en-US" sz="2800">
                <a:latin typeface="Calibri"/>
                <a:ea typeface="ＭＳ Ｐゴシック"/>
                <a:cs typeface="Calibri"/>
              </a:rPr>
              <a:t>Material from the current week was returned as following week were delivered</a:t>
            </a:r>
          </a:p>
          <a:p>
            <a:pPr lvl="1"/>
            <a:endParaRPr lang="en-US" sz="2800">
              <a:latin typeface="Calibri" panose="020F0502020204030204" pitchFamily="34" charset="0"/>
              <a:cs typeface="Calibri" panose="020F0502020204030204" pitchFamily="34" charset="0"/>
            </a:endParaRPr>
          </a:p>
          <a:p>
            <a:pPr marL="0" indent="0">
              <a:buNone/>
            </a:pPr>
            <a:r>
              <a:rPr lang="en-CA" sz="2800">
                <a:latin typeface="Calibri" panose="020F0502020204030204" pitchFamily="34" charset="0"/>
                <a:ea typeface="ＭＳ Ｐゴシック"/>
                <a:cs typeface="Calibri" panose="020F0502020204030204" pitchFamily="34" charset="0"/>
              </a:rPr>
              <a:t>Pre WMS: very complicated network of excel spreadsheets to know when and where an item needed to be for screening</a:t>
            </a:r>
          </a:p>
          <a:p>
            <a:endParaRPr lang="en-CA" sz="2800">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29415B41-BA17-94D6-B042-8C2163956B21}"/>
              </a:ext>
            </a:extLst>
          </p:cNvPr>
          <p:cNvPicPr>
            <a:picLocks noChangeAspect="1"/>
          </p:cNvPicPr>
          <p:nvPr/>
        </p:nvPicPr>
        <p:blipFill>
          <a:blip r:embed="rId3"/>
          <a:srcRect l="20147" r="27676"/>
          <a:stretch/>
        </p:blipFill>
        <p:spPr>
          <a:xfrm>
            <a:off x="9936480" y="0"/>
            <a:ext cx="8351520" cy="10552434"/>
          </a:xfrm>
          <a:prstGeom prst="rect">
            <a:avLst/>
          </a:prstGeom>
        </p:spPr>
      </p:pic>
    </p:spTree>
    <p:extLst>
      <p:ext uri="{BB962C8B-B14F-4D97-AF65-F5344CB8AC3E}">
        <p14:creationId xmlns:p14="http://schemas.microsoft.com/office/powerpoint/2010/main" val="3149913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2553-E1B4-C015-709E-BB205F5B2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532C7-9CD9-F6A7-4A9D-D45C18722543}"/>
              </a:ext>
            </a:extLst>
          </p:cNvPr>
          <p:cNvSpPr>
            <a:spLocks noGrp="1"/>
          </p:cNvSpPr>
          <p:nvPr>
            <p:ph type="title"/>
          </p:nvPr>
        </p:nvSpPr>
        <p:spPr>
          <a:xfrm>
            <a:off x="314960" y="477838"/>
            <a:ext cx="8829040" cy="1143000"/>
          </a:xfrm>
        </p:spPr>
        <p:txBody>
          <a:bodyPr>
            <a:no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algn="ctr"/>
            <a:r>
              <a:rPr lang="en-CA" sz="8800" spc="-252">
                <a:solidFill>
                  <a:srgbClr val="FF4444"/>
                </a:solidFill>
                <a:latin typeface="AC Compacta"/>
                <a:ea typeface="ＭＳ Ｐゴシック"/>
              </a:rPr>
              <a:t>A new workflow</a:t>
            </a:r>
          </a:p>
        </p:txBody>
      </p:sp>
      <p:sp>
        <p:nvSpPr>
          <p:cNvPr id="3" name="Content Placeholder 2">
            <a:extLst>
              <a:ext uri="{FF2B5EF4-FFF2-40B4-BE49-F238E27FC236}">
                <a16:creationId xmlns:a16="http://schemas.microsoft.com/office/drawing/2014/main" id="{6CF9CE83-68AF-7996-1A99-8253E5EE56FE}"/>
              </a:ext>
            </a:extLst>
          </p:cNvPr>
          <p:cNvSpPr>
            <a:spLocks noGrp="1"/>
          </p:cNvSpPr>
          <p:nvPr>
            <p:ph idx="1"/>
          </p:nvPr>
        </p:nvSpPr>
        <p:spPr>
          <a:xfrm>
            <a:off x="457200" y="1963234"/>
            <a:ext cx="8686800" cy="8049128"/>
          </a:xfrm>
        </p:spPr>
        <p:txBody>
          <a:bodyPr vert="horz" lIns="91440" tIns="45720" rIns="91440" bIns="45720" rtlCol="0" anchor="t">
            <a:normAutofit fontScale="92500" lnSpcReduction="10000"/>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marL="0" indent="0">
              <a:buNone/>
            </a:pPr>
            <a:r>
              <a:rPr lang="en-US" sz="2800" b="1">
                <a:latin typeface="Calibri"/>
                <a:ea typeface="ＭＳ Ｐゴシック"/>
                <a:cs typeface="Calibri"/>
              </a:rPr>
              <a:t>WMS workflow needed to achieve following goals:</a:t>
            </a:r>
          </a:p>
          <a:p>
            <a:pPr>
              <a:lnSpc>
                <a:spcPct val="160000"/>
              </a:lnSpc>
            </a:pPr>
            <a:r>
              <a:rPr lang="en-US" sz="2800">
                <a:latin typeface="Calibri"/>
                <a:ea typeface="ＭＳ Ｐゴシック"/>
                <a:cs typeface="Calibri"/>
              </a:rPr>
              <a:t>Create a list of items to be pulled for a particular week</a:t>
            </a:r>
          </a:p>
          <a:p>
            <a:pPr>
              <a:lnSpc>
                <a:spcPct val="160000"/>
              </a:lnSpc>
            </a:pPr>
            <a:r>
              <a:rPr lang="en-US" sz="2800">
                <a:latin typeface="Calibri"/>
                <a:ea typeface="ＭＳ Ｐゴシック"/>
                <a:cs typeface="Calibri"/>
              </a:rPr>
              <a:t>Identify conflicts</a:t>
            </a:r>
          </a:p>
          <a:p>
            <a:pPr>
              <a:lnSpc>
                <a:spcPct val="160000"/>
              </a:lnSpc>
            </a:pPr>
            <a:r>
              <a:rPr lang="en-US" sz="2800">
                <a:latin typeface="Calibri"/>
                <a:ea typeface="ＭＳ Ｐゴシック"/>
                <a:cs typeface="Calibri"/>
              </a:rPr>
              <a:t>Easily obtain status of an item</a:t>
            </a:r>
          </a:p>
          <a:p>
            <a:endParaRPr lang="en-CA" sz="2800">
              <a:latin typeface="Calibri" panose="020F0502020204030204" pitchFamily="34" charset="0"/>
              <a:cs typeface="Calibri" panose="020F0502020204030204" pitchFamily="34" charset="0"/>
            </a:endParaRPr>
          </a:p>
          <a:p>
            <a:pPr marL="0" indent="0">
              <a:buNone/>
            </a:pPr>
            <a:r>
              <a:rPr lang="en-US" sz="2800" b="1">
                <a:latin typeface="Calibri"/>
                <a:ea typeface="ＭＳ Ｐゴシック"/>
                <a:cs typeface="Calibri"/>
              </a:rPr>
              <a:t>Solution</a:t>
            </a:r>
            <a:r>
              <a:rPr lang="en-US" sz="2800">
                <a:latin typeface="Calibri"/>
                <a:ea typeface="ＭＳ Ｐゴシック"/>
                <a:cs typeface="Calibri"/>
              </a:rPr>
              <a:t>:</a:t>
            </a:r>
          </a:p>
          <a:p>
            <a:pPr marL="685800" indent="-685800">
              <a:buAutoNum type="arabicPeriod"/>
            </a:pPr>
            <a:r>
              <a:rPr lang="en-US" sz="2800">
                <a:latin typeface="Calibri"/>
                <a:ea typeface="ＭＳ Ｐゴシック"/>
                <a:cs typeface="Calibri"/>
              </a:rPr>
              <a:t>Create Screening booths as patrons</a:t>
            </a:r>
            <a:br>
              <a:rPr lang="en-US" sz="2800">
                <a:latin typeface="Calibri"/>
                <a:ea typeface="ＭＳ Ｐゴシック"/>
                <a:cs typeface="Calibri"/>
              </a:rPr>
            </a:br>
            <a:endParaRPr lang="en-US" sz="1400">
              <a:latin typeface="Calibri" panose="020F0502020204030204" pitchFamily="34" charset="0"/>
              <a:ea typeface="ＭＳ Ｐゴシック"/>
              <a:cs typeface="Calibri" panose="020F0502020204030204" pitchFamily="34" charset="0"/>
            </a:endParaRPr>
          </a:p>
          <a:p>
            <a:pPr marL="685800" indent="-685800">
              <a:buAutoNum type="arabicPeriod"/>
            </a:pPr>
            <a:r>
              <a:rPr lang="en-US" sz="2800">
                <a:latin typeface="Calibri"/>
                <a:ea typeface="ＭＳ Ｐゴシック"/>
                <a:cs typeface="Calibri"/>
              </a:rPr>
              <a:t>Place scheduled hold for item for the week it’s needed to generate timely pull lists</a:t>
            </a:r>
            <a:br>
              <a:rPr lang="en-US" sz="2800">
                <a:latin typeface="Calibri"/>
                <a:ea typeface="ＭＳ Ｐゴシック"/>
                <a:cs typeface="Calibri"/>
              </a:rPr>
            </a:br>
            <a:endParaRPr lang="en-US" sz="2800">
              <a:latin typeface="Calibri" panose="020F0502020204030204" pitchFamily="34" charset="0"/>
              <a:cs typeface="Calibri" panose="020F0502020204030204" pitchFamily="34" charset="0"/>
            </a:endParaRPr>
          </a:p>
          <a:p>
            <a:pPr marL="714375" indent="-457200"/>
            <a:r>
              <a:rPr lang="en-US" sz="2800">
                <a:latin typeface="Calibri"/>
                <a:ea typeface="ＭＳ Ｐゴシック"/>
                <a:cs typeface="Calibri"/>
              </a:rPr>
              <a:t>Scheduling work in WMS Circ would be undertaken by Clerk level staff in the Library (Webster) before the beginning of the semester</a:t>
            </a:r>
            <a:br>
              <a:rPr lang="en-US" sz="2800">
                <a:latin typeface="Calibri"/>
                <a:ea typeface="ＭＳ Ｐゴシック"/>
                <a:cs typeface="Calibri"/>
              </a:rPr>
            </a:br>
            <a:endParaRPr lang="en-US" sz="1400">
              <a:latin typeface="Calibri"/>
              <a:ea typeface="ＭＳ Ｐゴシック"/>
              <a:cs typeface="Calibri"/>
            </a:endParaRPr>
          </a:p>
          <a:p>
            <a:pPr marL="714375" indent="-457200">
              <a:buFont typeface="Arial" panose="020B0604020202020204" pitchFamily="34" charset="0"/>
              <a:buChar char="•"/>
            </a:pPr>
            <a:r>
              <a:rPr lang="en-US" sz="2800">
                <a:latin typeface="Calibri"/>
                <a:ea typeface="ＭＳ Ｐゴシック"/>
                <a:cs typeface="Calibri"/>
              </a:rPr>
              <a:t>Timing of shipments remained the same</a:t>
            </a:r>
          </a:p>
          <a:p>
            <a:pPr marL="1057275" lvl="1" indent="-457200">
              <a:buFont typeface="Arial" panose="020B0604020202020204" pitchFamily="34" charset="0"/>
              <a:buChar char="•"/>
            </a:pPr>
            <a:endParaRPr lang="en-US" sz="2800" b="1" dirty="0">
              <a:latin typeface="Calibri" panose="020F0502020204030204" pitchFamily="34" charset="0"/>
              <a:ea typeface="ＭＳ Ｐゴシック"/>
              <a:cs typeface="Calibri" panose="020F0502020204030204" pitchFamily="34" charset="0"/>
            </a:endParaRPr>
          </a:p>
          <a:p>
            <a:pPr marL="600075" lvl="1" indent="0">
              <a:buNone/>
            </a:pPr>
            <a:r>
              <a:rPr lang="en-US" sz="2800" b="1">
                <a:latin typeface="Calibri"/>
                <a:ea typeface="ＭＳ Ｐゴシック"/>
                <a:cs typeface="Calibri"/>
              </a:rPr>
              <a:t>To learn more see:</a:t>
            </a:r>
            <a:endParaRPr lang="en-CA" sz="2800" b="1">
              <a:latin typeface="Calibri"/>
              <a:ea typeface="ＭＳ Ｐゴシック"/>
              <a:cs typeface="Calibri"/>
            </a:endParaRPr>
          </a:p>
          <a:p>
            <a:pPr marL="600075" lvl="1" indent="0">
              <a:buNone/>
            </a:pPr>
            <a:r>
              <a:rPr lang="en-CA" sz="2800">
                <a:latin typeface="Calibri"/>
                <a:ea typeface="ＭＳ Ｐゴシック"/>
                <a:cs typeface="Calibri"/>
                <a:hlinkClick r:id="rId3"/>
              </a:rPr>
              <a:t>OCLC WMS Connect Lightning Talk: Simplifying workflows -Scheduling items from the Visual Collections Repository</a:t>
            </a:r>
            <a:endParaRPr lang="en-US" sz="2800">
              <a:latin typeface="Calibri"/>
              <a:ea typeface="ＭＳ Ｐゴシック"/>
              <a:cs typeface="Calibri"/>
            </a:endParaRPr>
          </a:p>
          <a:p>
            <a:pPr marL="0" indent="0">
              <a:buNone/>
            </a:pPr>
            <a:endParaRPr lang="en-CA" sz="2800">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B01194E9-484D-9752-1803-CB0C5C6F6DE1}"/>
              </a:ext>
            </a:extLst>
          </p:cNvPr>
          <p:cNvPicPr>
            <a:picLocks noChangeAspect="1"/>
          </p:cNvPicPr>
          <p:nvPr/>
        </p:nvPicPr>
        <p:blipFill>
          <a:blip r:embed="rId4">
            <a:extLst>
              <a:ext uri="{28A0092B-C50C-407E-A947-70E740481C1C}">
                <a14:useLocalDpi xmlns:a14="http://schemas.microsoft.com/office/drawing/2010/main" val="0"/>
              </a:ext>
            </a:extLst>
          </a:blip>
          <a:srcRect l="12525" r="24076"/>
          <a:stretch/>
        </p:blipFill>
        <p:spPr>
          <a:xfrm>
            <a:off x="9458960" y="0"/>
            <a:ext cx="8829040" cy="10444480"/>
          </a:xfrm>
          <a:prstGeom prst="rect">
            <a:avLst/>
          </a:prstGeom>
        </p:spPr>
      </p:pic>
    </p:spTree>
    <p:extLst>
      <p:ext uri="{BB962C8B-B14F-4D97-AF65-F5344CB8AC3E}">
        <p14:creationId xmlns:p14="http://schemas.microsoft.com/office/powerpoint/2010/main" val="2160484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128485-767B-629D-F4A2-11576DD94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160" y="1996317"/>
            <a:ext cx="9245600" cy="8021443"/>
          </a:xfrm>
          <a:prstGeom prst="rect">
            <a:avLst/>
          </a:prstGeom>
        </p:spPr>
      </p:pic>
      <p:sp>
        <p:nvSpPr>
          <p:cNvPr id="3" name="Content Placeholder 2">
            <a:extLst>
              <a:ext uri="{FF2B5EF4-FFF2-40B4-BE49-F238E27FC236}">
                <a16:creationId xmlns:a16="http://schemas.microsoft.com/office/drawing/2014/main" id="{05B82350-F368-2401-D9E7-E4D9C3868BF0}"/>
              </a:ext>
            </a:extLst>
          </p:cNvPr>
          <p:cNvSpPr>
            <a:spLocks noGrp="1"/>
          </p:cNvSpPr>
          <p:nvPr>
            <p:ph idx="1"/>
          </p:nvPr>
        </p:nvSpPr>
        <p:spPr>
          <a:xfrm>
            <a:off x="447040" y="2138680"/>
            <a:ext cx="7825858" cy="7879080"/>
          </a:xfrm>
        </p:spPr>
        <p:txBody>
          <a:bodyPr vert="horz" lIns="91440" tIns="45720" rIns="91440" bIns="45720" rtlCol="0" anchor="t">
            <a:norm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marL="0" indent="0">
              <a:buNone/>
            </a:pPr>
            <a:r>
              <a:rPr lang="en-US" sz="2800">
                <a:latin typeface="Calibri"/>
                <a:ea typeface="ＭＳ Ｐゴシック"/>
                <a:cs typeface="Calibri"/>
              </a:rPr>
              <a:t>Spreadsheets used to validate Pull List because items that are still checked out will not appear (consecutive week conflicts)</a:t>
            </a:r>
            <a:endParaRPr lang="en-US" sz="2800">
              <a:latin typeface="Calibri"/>
              <a:cs typeface="Calibri"/>
            </a:endParaRPr>
          </a:p>
          <a:p>
            <a:pPr marL="0" indent="0">
              <a:buNone/>
            </a:pPr>
            <a:endParaRPr lang="en-US" sz="2800">
              <a:latin typeface="Calibri" panose="020F0502020204030204" pitchFamily="34" charset="0"/>
              <a:cs typeface="Calibri" panose="020F0502020204030204" pitchFamily="34" charset="0"/>
            </a:endParaRPr>
          </a:p>
          <a:p>
            <a:pPr marL="0" indent="0">
              <a:buNone/>
            </a:pPr>
            <a:r>
              <a:rPr lang="en-US" sz="2800" b="1">
                <a:latin typeface="Calibri"/>
                <a:ea typeface="ＭＳ Ｐゴシック"/>
                <a:cs typeface="Calibri"/>
              </a:rPr>
              <a:t>Benefits</a:t>
            </a:r>
            <a:endParaRPr lang="en-US" sz="2800" b="1">
              <a:latin typeface="Calibri" panose="020F0502020204030204" pitchFamily="34" charset="0"/>
              <a:cs typeface="Calibri" panose="020F0502020204030204" pitchFamily="34" charset="0"/>
            </a:endParaRPr>
          </a:p>
          <a:p>
            <a:r>
              <a:rPr lang="en-US" sz="2800">
                <a:latin typeface="Calibri"/>
                <a:ea typeface="ＭＳ Ｐゴシック"/>
                <a:cs typeface="Calibri"/>
              </a:rPr>
              <a:t>Patron Schedules List provides information about what is being screened and when</a:t>
            </a:r>
            <a:br>
              <a:rPr lang="en-US" sz="2800">
                <a:latin typeface="Calibri"/>
                <a:ea typeface="ＭＳ Ｐゴシック"/>
                <a:cs typeface="Calibri"/>
              </a:rPr>
            </a:br>
            <a:endParaRPr lang="en-US" sz="1400"/>
          </a:p>
          <a:p>
            <a:r>
              <a:rPr lang="en-US" sz="2800">
                <a:latin typeface="Calibri"/>
                <a:ea typeface="ＭＳ Ｐゴシック"/>
                <a:cs typeface="Calibri"/>
              </a:rPr>
              <a:t>Item Schedules List provide information about whether the item has been scheduled, by whom and when, and whether there are any conflicts</a:t>
            </a:r>
            <a:br>
              <a:rPr lang="en-US" sz="2800">
                <a:latin typeface="Calibri"/>
                <a:ea typeface="ＭＳ Ｐゴシック"/>
                <a:cs typeface="Calibri"/>
              </a:rPr>
            </a:br>
            <a:endParaRPr lang="en-US" sz="1400"/>
          </a:p>
          <a:p>
            <a:r>
              <a:rPr lang="en-US" sz="2800">
                <a:latin typeface="Calibri"/>
                <a:ea typeface="ＭＳ Ｐゴシック"/>
                <a:cs typeface="Calibri"/>
              </a:rPr>
              <a:t>Pull List and pop-up staff notes simplify the task of pulling videos </a:t>
            </a:r>
            <a:br>
              <a:rPr lang="en-US" sz="2800">
                <a:latin typeface="Calibri"/>
                <a:ea typeface="ＭＳ Ｐゴシック"/>
                <a:cs typeface="Calibri"/>
              </a:rPr>
            </a:br>
            <a:endParaRPr lang="en-US" sz="1400">
              <a:latin typeface="Calibri"/>
              <a:ea typeface="ＭＳ Ｐゴシック"/>
              <a:cs typeface="Calibri"/>
            </a:endParaRPr>
          </a:p>
          <a:p>
            <a:r>
              <a:rPr lang="en-US" sz="2800">
                <a:latin typeface="Calibri"/>
                <a:ea typeface="ＭＳ Ｐゴシック"/>
                <a:cs typeface="Calibri"/>
              </a:rPr>
              <a:t>System more flexible when changes needed</a:t>
            </a:r>
          </a:p>
        </p:txBody>
      </p:sp>
      <p:sp>
        <p:nvSpPr>
          <p:cNvPr id="2" name="Title 1">
            <a:extLst>
              <a:ext uri="{FF2B5EF4-FFF2-40B4-BE49-F238E27FC236}">
                <a16:creationId xmlns:a16="http://schemas.microsoft.com/office/drawing/2014/main" id="{B2E88353-B2BC-37E6-6064-06E5F3C72105}"/>
              </a:ext>
            </a:extLst>
          </p:cNvPr>
          <p:cNvSpPr>
            <a:spLocks noGrp="1"/>
          </p:cNvSpPr>
          <p:nvPr>
            <p:ph type="title"/>
          </p:nvPr>
        </p:nvSpPr>
        <p:spPr>
          <a:xfrm>
            <a:off x="447040" y="475139"/>
            <a:ext cx="10036810" cy="1143000"/>
          </a:xfrm>
        </p:spPr>
        <p:txBody>
          <a:bodyPr>
            <a:no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r>
              <a:rPr lang="en-CA" sz="8800" spc="-252">
                <a:solidFill>
                  <a:srgbClr val="FF4444"/>
                </a:solidFill>
                <a:latin typeface="AC Compacta"/>
              </a:rPr>
              <a:t>New workflow =</a:t>
            </a:r>
            <a:r>
              <a:rPr lang="en-CA" sz="8800"/>
              <a:t> </a:t>
            </a:r>
            <a:r>
              <a:rPr lang="en-CA" sz="8800" spc="-252">
                <a:solidFill>
                  <a:srgbClr val="FF4444"/>
                </a:solidFill>
                <a:latin typeface="AC Compacta"/>
              </a:rPr>
              <a:t>improvements!</a:t>
            </a:r>
          </a:p>
        </p:txBody>
      </p:sp>
    </p:spTree>
    <p:extLst>
      <p:ext uri="{BB962C8B-B14F-4D97-AF65-F5344CB8AC3E}">
        <p14:creationId xmlns:p14="http://schemas.microsoft.com/office/powerpoint/2010/main" val="417724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7876-4657-1315-8058-893F15CBD7CE}"/>
              </a:ext>
            </a:extLst>
          </p:cNvPr>
          <p:cNvSpPr>
            <a:spLocks noGrp="1"/>
          </p:cNvSpPr>
          <p:nvPr>
            <p:ph type="title"/>
          </p:nvPr>
        </p:nvSpPr>
        <p:spPr>
          <a:xfrm>
            <a:off x="264160" y="805498"/>
            <a:ext cx="8229600" cy="1143000"/>
          </a:xfrm>
        </p:spPr>
        <p:txBody>
          <a:bodyPr>
            <a:no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algn="ctr"/>
            <a:r>
              <a:rPr lang="en-CA" sz="8800" spc="-252">
                <a:solidFill>
                  <a:srgbClr val="FF4444"/>
                </a:solidFill>
                <a:latin typeface="AC Compacta"/>
                <a:ea typeface="ＭＳ Ｐゴシック"/>
              </a:rPr>
              <a:t>Screening</a:t>
            </a:r>
            <a:r>
              <a:rPr lang="en-CA" sz="8800">
                <a:latin typeface="Times"/>
                <a:ea typeface="ＭＳ Ｐゴシック"/>
              </a:rPr>
              <a:t> </a:t>
            </a:r>
            <a:r>
              <a:rPr lang="en-CA" sz="8800" spc="-252">
                <a:solidFill>
                  <a:srgbClr val="FF4444"/>
                </a:solidFill>
                <a:latin typeface="AC Compacta"/>
                <a:ea typeface="ＭＳ Ｐゴシック"/>
              </a:rPr>
              <a:t>statistics</a:t>
            </a:r>
            <a:endParaRPr lang="en-CA" sz="8800" spc="-252" dirty="0">
              <a:solidFill>
                <a:srgbClr val="FF4444"/>
              </a:solidFill>
              <a:latin typeface="AC Compacta"/>
            </a:endParaRPr>
          </a:p>
        </p:txBody>
      </p:sp>
      <p:sp>
        <p:nvSpPr>
          <p:cNvPr id="3" name="Content Placeholder 2">
            <a:extLst>
              <a:ext uri="{FF2B5EF4-FFF2-40B4-BE49-F238E27FC236}">
                <a16:creationId xmlns:a16="http://schemas.microsoft.com/office/drawing/2014/main" id="{DBA74284-83E0-B0B8-0D99-BF779EEFFD4C}"/>
              </a:ext>
            </a:extLst>
          </p:cNvPr>
          <p:cNvSpPr>
            <a:spLocks noGrp="1"/>
          </p:cNvSpPr>
          <p:nvPr>
            <p:ph idx="1"/>
          </p:nvPr>
        </p:nvSpPr>
        <p:spPr>
          <a:xfrm>
            <a:off x="781051" y="2743201"/>
            <a:ext cx="6686550" cy="5924550"/>
          </a:xfrm>
        </p:spPr>
        <p:txBody>
          <a:bodyPr vert="horz" lIns="91440" tIns="45720" rIns="91440" bIns="45720" rtlCol="0" anchor="t">
            <a:norm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a:lnSpc>
                <a:spcPct val="150000"/>
              </a:lnSpc>
            </a:pPr>
            <a:r>
              <a:rPr lang="en-CA" sz="2800">
                <a:latin typeface="Calibri"/>
                <a:ea typeface="ＭＳ Ｐゴシック"/>
                <a:cs typeface="Calibri"/>
              </a:rPr>
              <a:t>4 semesters</a:t>
            </a:r>
            <a:endParaRPr lang="en-CA" sz="2800">
              <a:latin typeface="Calibri"/>
              <a:cs typeface="Calibri"/>
            </a:endParaRPr>
          </a:p>
          <a:p>
            <a:pPr>
              <a:lnSpc>
                <a:spcPct val="150000"/>
              </a:lnSpc>
            </a:pPr>
            <a:r>
              <a:rPr lang="en-CA" sz="2800">
                <a:latin typeface="Calibri"/>
                <a:ea typeface="ＭＳ Ｐゴシック"/>
                <a:cs typeface="Calibri"/>
              </a:rPr>
              <a:t>129 courses</a:t>
            </a:r>
            <a:endParaRPr lang="en-CA" sz="2800">
              <a:latin typeface="Calibri"/>
              <a:cs typeface="Calibri"/>
            </a:endParaRPr>
          </a:p>
          <a:p>
            <a:pPr>
              <a:lnSpc>
                <a:spcPct val="150000"/>
              </a:lnSpc>
            </a:pPr>
            <a:r>
              <a:rPr lang="en-CA" sz="2800">
                <a:latin typeface="Calibri"/>
                <a:ea typeface="ＭＳ Ｐゴシック"/>
                <a:cs typeface="Calibri"/>
              </a:rPr>
              <a:t>2922 requests from faculty</a:t>
            </a:r>
            <a:endParaRPr lang="en-CA" sz="2800">
              <a:latin typeface="Calibri" panose="020F0502020204030204" pitchFamily="34" charset="0"/>
              <a:ea typeface="ＭＳ Ｐゴシック"/>
              <a:cs typeface="Calibri" panose="020F0502020204030204" pitchFamily="34" charset="0"/>
            </a:endParaRPr>
          </a:p>
          <a:p>
            <a:pPr marL="0" indent="0">
              <a:lnSpc>
                <a:spcPct val="150000"/>
              </a:lnSpc>
              <a:buNone/>
            </a:pPr>
            <a:endParaRPr lang="en-CA" sz="2800" b="1">
              <a:latin typeface="Calibri"/>
              <a:ea typeface="ＭＳ Ｐゴシック"/>
              <a:cs typeface="Calibri"/>
            </a:endParaRPr>
          </a:p>
          <a:p>
            <a:pPr marL="0" indent="0">
              <a:lnSpc>
                <a:spcPct val="150000"/>
              </a:lnSpc>
              <a:buNone/>
            </a:pPr>
            <a:r>
              <a:rPr lang="en-CA" sz="2800" b="1">
                <a:latin typeface="Calibri"/>
                <a:ea typeface="ＭＳ Ｐゴシック"/>
                <a:cs typeface="Calibri"/>
              </a:rPr>
              <a:t>Average semester:</a:t>
            </a:r>
            <a:endParaRPr lang="en-CA"/>
          </a:p>
          <a:p>
            <a:pPr>
              <a:lnSpc>
                <a:spcPct val="150000"/>
              </a:lnSpc>
            </a:pPr>
            <a:r>
              <a:rPr lang="en-CA" sz="2800">
                <a:latin typeface="Calibri"/>
                <a:ea typeface="ＭＳ Ｐゴシック"/>
                <a:cs typeface="Calibri"/>
              </a:rPr>
              <a:t>730 requests for film screenings</a:t>
            </a:r>
            <a:endParaRPr lang="en-CA" sz="2800">
              <a:latin typeface="Calibri"/>
              <a:cs typeface="Calibri"/>
            </a:endParaRPr>
          </a:p>
          <a:p>
            <a:pPr>
              <a:lnSpc>
                <a:spcPct val="150000"/>
              </a:lnSpc>
            </a:pPr>
            <a:r>
              <a:rPr lang="en-CA" sz="2800">
                <a:latin typeface="Calibri"/>
                <a:ea typeface="ＭＳ Ｐゴシック"/>
                <a:cs typeface="Calibri"/>
              </a:rPr>
              <a:t>560 scheduled holds</a:t>
            </a:r>
            <a:endParaRPr lang="en-CA" sz="2800">
              <a:latin typeface="Calibri"/>
              <a:cs typeface="Calibri"/>
            </a:endParaRPr>
          </a:p>
          <a:p>
            <a:pPr>
              <a:lnSpc>
                <a:spcPct val="150000"/>
              </a:lnSpc>
            </a:pPr>
            <a:r>
              <a:rPr lang="en-CA" sz="2800">
                <a:latin typeface="Calibri"/>
                <a:ea typeface="ＭＳ Ｐゴシック"/>
                <a:cs typeface="Calibri"/>
              </a:rPr>
              <a:t>14 new streaming acquisitions</a:t>
            </a:r>
            <a:endParaRPr lang="en-CA" sz="2800">
              <a:latin typeface="Calibri"/>
              <a:cs typeface="Calibri"/>
            </a:endParaRPr>
          </a:p>
          <a:p>
            <a:pPr>
              <a:lnSpc>
                <a:spcPct val="150000"/>
              </a:lnSpc>
            </a:pPr>
            <a:r>
              <a:rPr lang="en-CA" sz="2800">
                <a:latin typeface="Calibri"/>
                <a:ea typeface="ＭＳ Ｐゴシック"/>
                <a:cs typeface="Calibri"/>
              </a:rPr>
              <a:t>52 new physical media acquisitions</a:t>
            </a:r>
            <a:endParaRPr lang="en-CA" sz="2800">
              <a:latin typeface="Calibri"/>
              <a:cs typeface="Calibri"/>
            </a:endParaRPr>
          </a:p>
          <a:p>
            <a:pPr>
              <a:lnSpc>
                <a:spcPct val="150000"/>
              </a:lnSpc>
            </a:pPr>
            <a:endParaRPr lang="en-CA" sz="2800"/>
          </a:p>
        </p:txBody>
      </p:sp>
      <p:pic>
        <p:nvPicPr>
          <p:cNvPr id="5" name="Image 4">
            <a:extLst>
              <a:ext uri="{FF2B5EF4-FFF2-40B4-BE49-F238E27FC236}">
                <a16:creationId xmlns:a16="http://schemas.microsoft.com/office/drawing/2014/main" id="{D809D351-A01F-9465-318B-F0025EB17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760" y="0"/>
            <a:ext cx="9794240" cy="10336778"/>
          </a:xfrm>
          <a:prstGeom prst="rect">
            <a:avLst/>
          </a:prstGeom>
        </p:spPr>
      </p:pic>
    </p:spTree>
    <p:extLst>
      <p:ext uri="{BB962C8B-B14F-4D97-AF65-F5344CB8AC3E}">
        <p14:creationId xmlns:p14="http://schemas.microsoft.com/office/powerpoint/2010/main" val="2277436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4109357"/>
            <a:ext cx="9954162" cy="3123419"/>
          </a:xfrm>
          <a:prstGeom prst="rect">
            <a:avLst/>
          </a:prstGeom>
        </p:spPr>
        <p:txBody>
          <a:bodyPr lIns="0" tIns="0" rIns="0" bIns="0" rtlCol="0" anchor="t">
            <a:spAutoFit/>
          </a:bodyPr>
          <a:lstStyle/>
          <a:p>
            <a:pPr marL="342900" lvl="0" indent="-342900" algn="l">
              <a:lnSpc>
                <a:spcPts val="2519"/>
              </a:lnSpc>
              <a:spcBef>
                <a:spcPct val="0"/>
              </a:spcBef>
              <a:buFont typeface="Arial" panose="020B0604020202020204" pitchFamily="34" charset="0"/>
              <a:buChar char="•"/>
            </a:pPr>
            <a:endParaRPr lang="en-US" sz="2050" spc="20">
              <a:latin typeface="+mj-lt"/>
              <a:ea typeface="TT Mussels"/>
              <a:cs typeface="TT Mussels"/>
            </a:endParaRPr>
          </a:p>
          <a:p>
            <a:pPr marL="342900" lvl="0" indent="-342900" algn="l">
              <a:lnSpc>
                <a:spcPct val="150000"/>
              </a:lnSpc>
              <a:spcBef>
                <a:spcPct val="0"/>
              </a:spcBef>
              <a:buFont typeface="Arial" panose="020B0604020202020204" pitchFamily="34" charset="0"/>
              <a:buChar char="•"/>
            </a:pPr>
            <a:r>
              <a:rPr lang="en-US" sz="3600" spc="20">
                <a:latin typeface="+mj-lt"/>
                <a:ea typeface="TT Mussels"/>
                <a:cs typeface="TT Mussels"/>
              </a:rPr>
              <a:t>Film Analysis</a:t>
            </a:r>
          </a:p>
          <a:p>
            <a:pPr marL="342900" lvl="0" indent="-342900" algn="l">
              <a:lnSpc>
                <a:spcPct val="150000"/>
              </a:lnSpc>
              <a:spcBef>
                <a:spcPct val="0"/>
              </a:spcBef>
              <a:buFont typeface="Arial" panose="020B0604020202020204" pitchFamily="34" charset="0"/>
              <a:buChar char="•"/>
            </a:pPr>
            <a:r>
              <a:rPr lang="en-US" sz="3600" spc="20">
                <a:latin typeface="+mj-lt"/>
                <a:ea typeface="TT Mussels"/>
                <a:cs typeface="TT Mussels"/>
              </a:rPr>
              <a:t>Authenticity of the Experience</a:t>
            </a:r>
          </a:p>
          <a:p>
            <a:pPr marL="342900" indent="-342900">
              <a:lnSpc>
                <a:spcPct val="150000"/>
              </a:lnSpc>
              <a:spcBef>
                <a:spcPct val="0"/>
              </a:spcBef>
              <a:buFont typeface="Arial" panose="020B0604020202020204" pitchFamily="34" charset="0"/>
              <a:buChar char="•"/>
            </a:pPr>
            <a:r>
              <a:rPr lang="en-US" sz="3600" spc="20">
                <a:latin typeface="+mj-lt"/>
                <a:ea typeface="TT Mussels"/>
                <a:cs typeface="TT Mussels"/>
              </a:rPr>
              <a:t>Formats &amp; Teaching</a:t>
            </a:r>
          </a:p>
          <a:p>
            <a:pPr marL="342900" lvl="0" indent="-342900" algn="l">
              <a:lnSpc>
                <a:spcPts val="2519"/>
              </a:lnSpc>
              <a:spcBef>
                <a:spcPct val="0"/>
              </a:spcBef>
              <a:buFont typeface="Arial" panose="020B0604020202020204" pitchFamily="34" charset="0"/>
              <a:buChar char="•"/>
            </a:pPr>
            <a:endParaRPr lang="en-US" sz="2050" spc="20">
              <a:latin typeface="+mj-lt"/>
              <a:ea typeface="TT Mussels"/>
              <a:cs typeface="TT Mussels"/>
            </a:endParaRPr>
          </a:p>
        </p:txBody>
      </p:sp>
      <p:sp>
        <p:nvSpPr>
          <p:cNvPr id="4" name="TextBox 4"/>
          <p:cNvSpPr txBox="1"/>
          <p:nvPr/>
        </p:nvSpPr>
        <p:spPr>
          <a:xfrm>
            <a:off x="1028700" y="948074"/>
            <a:ext cx="9954162" cy="2742033"/>
          </a:xfrm>
          <a:prstGeom prst="rect">
            <a:avLst/>
          </a:prstGeom>
        </p:spPr>
        <p:txBody>
          <a:bodyPr lIns="0" tIns="0" rIns="0" bIns="0" rtlCol="0" anchor="t">
            <a:spAutoFit/>
          </a:bodyPr>
          <a:lstStyle/>
          <a:p>
            <a:pPr marL="0" lvl="0" indent="0" algn="l">
              <a:lnSpc>
                <a:spcPts val="11040"/>
              </a:lnSpc>
              <a:spcBef>
                <a:spcPct val="0"/>
              </a:spcBef>
            </a:pPr>
            <a:r>
              <a:rPr lang="en-US" sz="8800" spc="-252">
                <a:solidFill>
                  <a:srgbClr val="FF4444"/>
                </a:solidFill>
                <a:latin typeface="AC Compacta"/>
                <a:ea typeface="AC Compacta"/>
                <a:cs typeface="AC Compacta"/>
                <a:sym typeface="AC Compacta"/>
              </a:rPr>
              <a:t>What we heard during the project from involved stakeholders </a:t>
            </a:r>
          </a:p>
        </p:txBody>
      </p:sp>
      <p:pic>
        <p:nvPicPr>
          <p:cNvPr id="5" name="Image 4">
            <a:extLst>
              <a:ext uri="{FF2B5EF4-FFF2-40B4-BE49-F238E27FC236}">
                <a16:creationId xmlns:a16="http://schemas.microsoft.com/office/drawing/2014/main" id="{A7A45628-CE34-8A23-62FB-946ABD206B0F}"/>
              </a:ext>
            </a:extLst>
          </p:cNvPr>
          <p:cNvPicPr>
            <a:picLocks noChangeAspect="1"/>
          </p:cNvPicPr>
          <p:nvPr/>
        </p:nvPicPr>
        <p:blipFill>
          <a:blip r:embed="rId3">
            <a:extLst>
              <a:ext uri="{28A0092B-C50C-407E-A947-70E740481C1C}">
                <a14:useLocalDpi xmlns:a14="http://schemas.microsoft.com/office/drawing/2010/main" val="0"/>
              </a:ext>
            </a:extLst>
          </a:blip>
          <a:srcRect l="9543"/>
          <a:stretch/>
        </p:blipFill>
        <p:spPr>
          <a:xfrm>
            <a:off x="12683905" y="-1636091"/>
            <a:ext cx="9694227" cy="1428919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4" name="TextBox 4"/>
          <p:cNvSpPr txBox="1"/>
          <p:nvPr/>
        </p:nvSpPr>
        <p:spPr>
          <a:xfrm>
            <a:off x="1019556" y="2497455"/>
            <a:ext cx="10344916" cy="6894195"/>
          </a:xfrm>
          <a:prstGeom prst="rect">
            <a:avLst/>
          </a:prstGeom>
        </p:spPr>
        <p:txBody>
          <a:bodyPr wrap="square" lIns="0" tIns="0" rIns="0" bIns="0" rtlCol="0" anchor="t">
            <a:spAutoFit/>
          </a:bodyPr>
          <a:lstStyle/>
          <a:p>
            <a:r>
              <a:rPr lang="en-CA" sz="2800" b="1"/>
              <a:t>High-Quality Image Resolution</a:t>
            </a:r>
          </a:p>
          <a:p>
            <a:pPr marL="573088" indent="-293688">
              <a:buFont typeface="Arial" panose="020B0604020202020204" pitchFamily="34" charset="0"/>
              <a:buChar char="•"/>
            </a:pPr>
            <a:r>
              <a:rPr lang="en-CA" sz="2800"/>
              <a:t>Suitable for cinema quality and large screen projection</a:t>
            </a:r>
          </a:p>
          <a:p>
            <a:pPr marL="279400"/>
            <a:endParaRPr lang="en-CA" sz="2800"/>
          </a:p>
          <a:p>
            <a:r>
              <a:rPr lang="en-CA" sz="2800" b="1"/>
              <a:t>Flexible Navigation of Film Content</a:t>
            </a:r>
          </a:p>
          <a:p>
            <a:pPr marL="573088" indent="-293688">
              <a:buFont typeface="Arial" panose="020B0604020202020204" pitchFamily="34" charset="0"/>
              <a:buChar char="•"/>
            </a:pPr>
            <a:r>
              <a:rPr lang="en-CA" sz="2800"/>
              <a:t>Cue specific scenes quickly</a:t>
            </a:r>
          </a:p>
          <a:p>
            <a:pPr marL="573088" indent="-293688">
              <a:buFont typeface="Arial" panose="020B0604020202020204" pitchFamily="34" charset="0"/>
              <a:buChar char="•"/>
            </a:pPr>
            <a:r>
              <a:rPr lang="en-CA" sz="2800"/>
              <a:t>Jump seamlessly between clips</a:t>
            </a:r>
          </a:p>
          <a:p>
            <a:pPr marL="279400"/>
            <a:endParaRPr lang="en-CA" sz="2800"/>
          </a:p>
          <a:p>
            <a:r>
              <a:rPr lang="en-CA" sz="2800" b="1"/>
              <a:t>Comparative Viewing</a:t>
            </a:r>
          </a:p>
          <a:p>
            <a:pPr marL="573088" indent="-293688">
              <a:buFont typeface="Arial" panose="020B0604020202020204" pitchFamily="34" charset="0"/>
              <a:buChar char="•"/>
            </a:pPr>
            <a:r>
              <a:rPr lang="en-CA" sz="2800"/>
              <a:t>Side-by-side analysis</a:t>
            </a:r>
          </a:p>
          <a:p>
            <a:pPr marL="573088" indent="-293688">
              <a:buFont typeface="Arial" panose="020B0604020202020204" pitchFamily="34" charset="0"/>
              <a:buChar char="•"/>
            </a:pPr>
            <a:endParaRPr lang="en-CA" sz="2800" b="1"/>
          </a:p>
          <a:p>
            <a:r>
              <a:rPr lang="en-CA" sz="2800" b="1"/>
              <a:t>Sound and musical score analysis</a:t>
            </a:r>
          </a:p>
          <a:p>
            <a:pPr marL="573088" indent="-293688">
              <a:buFont typeface="Arial" panose="020B0604020202020204" pitchFamily="34" charset="0"/>
              <a:buChar char="•"/>
            </a:pPr>
            <a:r>
              <a:rPr lang="en-CA" sz="2800"/>
              <a:t>Capacity to isolate and analyze film sound design</a:t>
            </a:r>
          </a:p>
          <a:p>
            <a:pPr marL="279400"/>
            <a:endParaRPr lang="en-CA" sz="2800" b="1"/>
          </a:p>
          <a:p>
            <a:r>
              <a:rPr lang="en-CA" sz="2800" b="1"/>
              <a:t>Control Over Playback Speed &amp; Timing</a:t>
            </a:r>
          </a:p>
          <a:p>
            <a:pPr marL="573088" indent="-293688">
              <a:buFont typeface="Arial" panose="020B0604020202020204" pitchFamily="34" charset="0"/>
              <a:buChar char="•"/>
            </a:pPr>
            <a:r>
              <a:rPr lang="en-CA" sz="2800"/>
              <a:t>Slow-motion playback for precise movement or editing analysis</a:t>
            </a:r>
          </a:p>
          <a:p>
            <a:pPr marL="573088" indent="-293688">
              <a:buFont typeface="Arial" panose="020B0604020202020204" pitchFamily="34" charset="0"/>
              <a:buChar char="•"/>
            </a:pPr>
            <a:r>
              <a:rPr lang="en-CA" sz="2800"/>
              <a:t>Perform shot-by-shot and even frame-by-frame analysis</a:t>
            </a:r>
          </a:p>
        </p:txBody>
      </p:sp>
      <p:sp>
        <p:nvSpPr>
          <p:cNvPr id="5" name="TextBox 5"/>
          <p:cNvSpPr txBox="1"/>
          <p:nvPr/>
        </p:nvSpPr>
        <p:spPr>
          <a:xfrm>
            <a:off x="572516" y="630582"/>
            <a:ext cx="9898581" cy="1331390"/>
          </a:xfrm>
          <a:prstGeom prst="rect">
            <a:avLst/>
          </a:prstGeom>
        </p:spPr>
        <p:txBody>
          <a:bodyPr lIns="0" tIns="0" rIns="0" bIns="0" rtlCol="0" anchor="t">
            <a:spAutoFit/>
          </a:bodyPr>
          <a:lstStyle/>
          <a:p>
            <a:pPr marL="0" lvl="0" indent="0" algn="ctr">
              <a:lnSpc>
                <a:spcPts val="11040"/>
              </a:lnSpc>
              <a:spcBef>
                <a:spcPct val="0"/>
              </a:spcBef>
            </a:pPr>
            <a:r>
              <a:rPr lang="en-US" sz="8800" spc="-252">
                <a:solidFill>
                  <a:srgbClr val="FF4444"/>
                </a:solidFill>
                <a:latin typeface="AC Compacta"/>
                <a:ea typeface="AC Compacta"/>
                <a:cs typeface="AC Compacta"/>
                <a:sym typeface="AC Compacta"/>
              </a:rPr>
              <a:t>Film Analysis</a:t>
            </a:r>
            <a:endParaRPr lang="en-US" sz="8800" u="none" spc="-252" dirty="0">
              <a:solidFill>
                <a:srgbClr val="FF4444"/>
              </a:solidFill>
              <a:latin typeface="AC Compacta"/>
              <a:ea typeface="AC Compacta"/>
              <a:cs typeface="AC Compacta"/>
              <a:sym typeface="AC Compacta"/>
            </a:endParaRPr>
          </a:p>
        </p:txBody>
      </p:sp>
      <p:sp>
        <p:nvSpPr>
          <p:cNvPr id="6" name="TextBox 6"/>
          <p:cNvSpPr txBox="1"/>
          <p:nvPr/>
        </p:nvSpPr>
        <p:spPr>
          <a:xfrm>
            <a:off x="17449800" y="9391650"/>
            <a:ext cx="152400" cy="209550"/>
          </a:xfrm>
          <a:prstGeom prst="rect">
            <a:avLst/>
          </a:prstGeom>
        </p:spPr>
        <p:txBody>
          <a:bodyPr wrap="none" lIns="0" tIns="0" rIns="0" bIns="0" rtlCol="0" anchor="t">
            <a:spAutoFit/>
          </a:bodyPr>
          <a:lstStyle/>
          <a:p>
            <a:pPr algn="ctr">
              <a:lnSpc>
                <a:spcPts val="2800"/>
              </a:lnSpc>
              <a:spcBef>
                <a:spcPct val="0"/>
              </a:spcBef>
            </a:pPr>
            <a:r>
              <a:rPr lang="en-US" sz="2000" b="1">
                <a:solidFill>
                  <a:srgbClr val="FF4444"/>
                </a:solidFill>
                <a:latin typeface="TT Mussels Bold"/>
                <a:ea typeface="TT Mussels Bold"/>
                <a:cs typeface="TT Mussels Bold"/>
                <a:sym typeface="TT Mussels Bold"/>
              </a:rPr>
              <a:t>2</a:t>
            </a:r>
          </a:p>
        </p:txBody>
      </p:sp>
      <p:pic>
        <p:nvPicPr>
          <p:cNvPr id="7" name="Image 6">
            <a:extLst>
              <a:ext uri="{FF2B5EF4-FFF2-40B4-BE49-F238E27FC236}">
                <a16:creationId xmlns:a16="http://schemas.microsoft.com/office/drawing/2014/main" id="{57ABC0A6-FD97-35E4-932C-313116AC7ECD}"/>
              </a:ext>
            </a:extLst>
          </p:cNvPr>
          <p:cNvPicPr>
            <a:picLocks noChangeAspect="1"/>
          </p:cNvPicPr>
          <p:nvPr/>
        </p:nvPicPr>
        <p:blipFill>
          <a:blip r:embed="rId3">
            <a:extLst>
              <a:ext uri="{28A0092B-C50C-407E-A947-70E740481C1C}">
                <a14:useLocalDpi xmlns:a14="http://schemas.microsoft.com/office/drawing/2010/main" val="0"/>
              </a:ext>
            </a:extLst>
          </a:blip>
          <a:srcRect l="25028"/>
          <a:stretch/>
        </p:blipFill>
        <p:spPr>
          <a:xfrm>
            <a:off x="11522607" y="-96520"/>
            <a:ext cx="10460845" cy="10464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5132070" y="1901881"/>
            <a:ext cx="12973050" cy="8186857"/>
          </a:xfrm>
          <a:prstGeom prst="rect">
            <a:avLst/>
          </a:prstGeom>
        </p:spPr>
        <p:txBody>
          <a:bodyPr wrap="square" lIns="0" tIns="0" rIns="0" bIns="0" rtlCol="0" anchor="t">
            <a:spAutoFit/>
          </a:bodyPr>
          <a:lstStyle/>
          <a:p>
            <a:r>
              <a:rPr lang="en-CA" sz="2800" b="1"/>
              <a:t>Visual Integrity</a:t>
            </a:r>
          </a:p>
          <a:p>
            <a:pPr marL="573088" indent="-293688">
              <a:buFont typeface="Arial" panose="020B0604020202020204" pitchFamily="34" charset="0"/>
              <a:buChar char="•"/>
            </a:pPr>
            <a:r>
              <a:rPr lang="en-CA" sz="2800"/>
              <a:t>Films are presented in their original aspect ratio to maintain the director’s vision</a:t>
            </a:r>
          </a:p>
          <a:p>
            <a:pPr marL="573088" indent="-293688">
              <a:buFont typeface="Arial" panose="020B0604020202020204" pitchFamily="34" charset="0"/>
              <a:buChar char="•"/>
            </a:pPr>
            <a:r>
              <a:rPr lang="en-CA" sz="2800"/>
              <a:t>Frame rate is preserved to avoid visual distortions (e.g., avoiding the "soap opera effect")</a:t>
            </a:r>
          </a:p>
          <a:p>
            <a:pPr marL="573088" indent="-293688">
              <a:buFont typeface="Arial" panose="020B0604020202020204" pitchFamily="34" charset="0"/>
              <a:buChar char="•"/>
            </a:pPr>
            <a:endParaRPr lang="en-US" sz="2800" u="none" strike="noStrike" spc="20">
              <a:solidFill>
                <a:srgbClr val="000000">
                  <a:alpha val="81961"/>
                </a:srgbClr>
              </a:solidFill>
              <a:latin typeface="TT Mussels"/>
              <a:ea typeface="TT Mussels"/>
              <a:cs typeface="TT Mussels"/>
              <a:sym typeface="TT Mussel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prstClr val="black"/>
                </a:solidFill>
                <a:effectLst/>
                <a:uLnTx/>
                <a:uFillTx/>
                <a:latin typeface="Calibri"/>
                <a:ea typeface="+mn-ea"/>
                <a:cs typeface="+mn-cs"/>
              </a:rPr>
              <a:t>Audio Fidelity</a:t>
            </a:r>
          </a:p>
          <a:p>
            <a:pPr marL="573088" indent="-293688">
              <a:buFont typeface="Arial" panose="020B0604020202020204" pitchFamily="34" charset="0"/>
              <a:buChar char="•"/>
              <a:defRPr/>
            </a:pPr>
            <a:r>
              <a:rPr lang="en-CA" sz="2800"/>
              <a:t>Films are played with sound formats appropriate to their era and design:</a:t>
            </a:r>
            <a:endParaRPr kumimoji="0" lang="en-CA" sz="2800" b="1" i="0" u="none" strike="noStrike" kern="1200" cap="none" spc="0" normalizeH="0" baseline="0" noProof="0">
              <a:ln>
                <a:noFill/>
              </a:ln>
              <a:solidFill>
                <a:prstClr val="black"/>
              </a:solidFill>
              <a:effectLst/>
              <a:uLnTx/>
              <a:uFillTx/>
              <a:latin typeface="Calibri"/>
              <a:ea typeface="+mn-ea"/>
              <a:cs typeface="+mn-cs"/>
            </a:endParaRPr>
          </a:p>
          <a:p>
            <a:pPr marL="1030288" lvl="1" indent="-293688">
              <a:buFont typeface="Arial" panose="020B0604020202020204" pitchFamily="34" charset="0"/>
              <a:buChar char="•"/>
              <a:defRPr/>
            </a:pPr>
            <a:r>
              <a:rPr kumimoji="0" lang="en-CA" sz="2800" b="0" i="0" u="none" strike="noStrike" kern="1200" cap="none" spc="0" normalizeH="0" baseline="0" noProof="0">
                <a:ln>
                  <a:noFill/>
                </a:ln>
                <a:solidFill>
                  <a:prstClr val="black"/>
                </a:solidFill>
                <a:effectLst/>
                <a:uLnTx/>
                <a:uFillTx/>
                <a:latin typeface="Calibri"/>
                <a:ea typeface="+mn-ea"/>
                <a:cs typeface="+mn-cs"/>
              </a:rPr>
              <a:t>Mono (e.g., Breathless, 1960): single-channel, intimate, focused</a:t>
            </a:r>
          </a:p>
          <a:p>
            <a:pPr marL="1030288" lvl="1" indent="-293688">
              <a:buFont typeface="Arial" panose="020B0604020202020204" pitchFamily="34" charset="0"/>
              <a:buChar char="•"/>
              <a:defRPr/>
            </a:pPr>
            <a:r>
              <a:rPr lang="en-CA" sz="2800"/>
              <a:t>Stereo (e.g., </a:t>
            </a:r>
            <a:r>
              <a:rPr lang="en-CA" sz="2800" i="1"/>
              <a:t>The Godfather</a:t>
            </a:r>
            <a:r>
              <a:rPr lang="en-CA" sz="2800"/>
              <a:t>, 1972): directional</a:t>
            </a:r>
            <a:endParaRPr lang="en-CA" sz="2800">
              <a:solidFill>
                <a:prstClr val="black"/>
              </a:solidFill>
              <a:latin typeface="Calibri"/>
            </a:endParaRPr>
          </a:p>
          <a:p>
            <a:pPr marL="1030288" lvl="1" indent="-293688">
              <a:buFont typeface="Arial" panose="020B0604020202020204" pitchFamily="34" charset="0"/>
              <a:buChar char="•"/>
              <a:defRPr/>
            </a:pPr>
            <a:r>
              <a:rPr lang="en-CA" sz="2800"/>
              <a:t>Surround/Immersive (e.g., </a:t>
            </a:r>
            <a:r>
              <a:rPr lang="en-CA" sz="2800" i="1"/>
              <a:t>Dune</a:t>
            </a:r>
            <a:r>
              <a:rPr lang="en-CA" sz="2800"/>
              <a:t>, 2021): environmental depth and spatial realism</a:t>
            </a:r>
            <a:endParaRPr lang="en-CA" sz="2800" u="none" strike="noStrike" spc="20">
              <a:solidFill>
                <a:srgbClr val="000000">
                  <a:alpha val="81961"/>
                </a:srgbClr>
              </a:solidFill>
              <a:latin typeface="TT Mussels"/>
              <a:ea typeface="TT Mussels"/>
              <a:cs typeface="TT Mussels"/>
              <a:sym typeface="TT Mussel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800" b="1">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1">
                <a:solidFill>
                  <a:prstClr val="black"/>
                </a:solidFill>
                <a:latin typeface="Calibri"/>
              </a:rPr>
              <a:t>Cinematic Experience in the Cinema</a:t>
            </a:r>
            <a:endParaRPr kumimoji="0" lang="en-CA" sz="2800" b="1" i="0" u="none" strike="noStrike" kern="1200" cap="none" spc="0" normalizeH="0" baseline="0" noProof="0">
              <a:ln>
                <a:noFill/>
              </a:ln>
              <a:solidFill>
                <a:prstClr val="black"/>
              </a:solidFill>
              <a:effectLst/>
              <a:uLnTx/>
              <a:uFillTx/>
              <a:latin typeface="Calibri"/>
              <a:ea typeface="+mn-ea"/>
              <a:cs typeface="+mn-cs"/>
            </a:endParaRPr>
          </a:p>
          <a:p>
            <a:pPr marL="573088" marR="0" lvl="0"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2800"/>
              <a:t>Classes are held in professional cinema spaces, offering an authentic viewing environment.</a:t>
            </a:r>
          </a:p>
          <a:p>
            <a:pPr marL="573088" marR="0" lvl="0"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2800"/>
              <a:t>A trained projectionist manages and operates all audiovisual elements to ensure technical fidelity</a:t>
            </a:r>
          </a:p>
          <a:p>
            <a:pPr marL="573088" marR="0" lvl="0"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2800"/>
              <a:t>Viewing entire films allows instructors to shape the student experience by controlling:</a:t>
            </a:r>
          </a:p>
          <a:p>
            <a:pPr marL="1030288" lvl="1" indent="-293688">
              <a:buFont typeface="Arial" panose="020B0604020202020204" pitchFamily="34" charset="0"/>
              <a:buChar char="•"/>
              <a:defRPr/>
            </a:pPr>
            <a:r>
              <a:rPr lang="en-CA" sz="2800"/>
              <a:t>Screen size: preserving visual impact</a:t>
            </a:r>
          </a:p>
          <a:p>
            <a:pPr marL="1030288" lvl="1" indent="-293688">
              <a:buFont typeface="Arial" panose="020B0604020202020204" pitchFamily="34" charset="0"/>
              <a:buChar char="•"/>
              <a:defRPr/>
            </a:pPr>
            <a:r>
              <a:rPr lang="en-CA" sz="2800"/>
              <a:t>Ambient distractions: minimizing interruptions for focused engagement</a:t>
            </a:r>
            <a:endParaRPr lang="en-US" sz="2800" u="none" strike="noStrike" spc="20">
              <a:solidFill>
                <a:srgbClr val="000000">
                  <a:alpha val="81961"/>
                </a:srgbClr>
              </a:solidFill>
              <a:latin typeface="TT Mussels"/>
              <a:ea typeface="TT Mussels"/>
              <a:cs typeface="TT Mussels"/>
              <a:sym typeface="TT Mussels"/>
            </a:endParaRPr>
          </a:p>
        </p:txBody>
      </p:sp>
      <p:sp>
        <p:nvSpPr>
          <p:cNvPr id="8" name="TextBox 8"/>
          <p:cNvSpPr txBox="1"/>
          <p:nvPr/>
        </p:nvSpPr>
        <p:spPr>
          <a:xfrm>
            <a:off x="5887256" y="450598"/>
            <a:ext cx="11372043" cy="1410643"/>
          </a:xfrm>
          <a:prstGeom prst="rect">
            <a:avLst/>
          </a:prstGeom>
        </p:spPr>
        <p:txBody>
          <a:bodyPr lIns="0" tIns="0" rIns="0" bIns="0" rtlCol="0" anchor="t">
            <a:spAutoFit/>
          </a:bodyPr>
          <a:lstStyle/>
          <a:p>
            <a:pPr marL="0" lvl="0" indent="0" algn="ctr">
              <a:lnSpc>
                <a:spcPts val="11040"/>
              </a:lnSpc>
              <a:spcBef>
                <a:spcPct val="0"/>
              </a:spcBef>
            </a:pPr>
            <a:r>
              <a:rPr lang="en-US" sz="10000" spc="-252">
                <a:solidFill>
                  <a:srgbClr val="FF4444"/>
                </a:solidFill>
                <a:latin typeface="AC Compacta"/>
                <a:ea typeface="AC Compacta"/>
                <a:cs typeface="AC Compacta"/>
                <a:sym typeface="AC Compacta"/>
              </a:rPr>
              <a:t>Authenticity of the Screening</a:t>
            </a:r>
            <a:endParaRPr lang="en-US" sz="10000" spc="-252" dirty="0">
              <a:solidFill>
                <a:srgbClr val="FF4444"/>
              </a:solidFill>
              <a:latin typeface="AC Compacta"/>
              <a:ea typeface="AC Compacta"/>
              <a:cs typeface="AC Compacta"/>
              <a:sym typeface="AC Compacta"/>
            </a:endParaRPr>
          </a:p>
        </p:txBody>
      </p:sp>
      <p:pic>
        <p:nvPicPr>
          <p:cNvPr id="10" name="Image 9">
            <a:extLst>
              <a:ext uri="{FF2B5EF4-FFF2-40B4-BE49-F238E27FC236}">
                <a16:creationId xmlns:a16="http://schemas.microsoft.com/office/drawing/2014/main" id="{326194C5-97F0-94D6-972A-E2E890D54B35}"/>
              </a:ext>
            </a:extLst>
          </p:cNvPr>
          <p:cNvPicPr>
            <a:picLocks noChangeAspect="1"/>
          </p:cNvPicPr>
          <p:nvPr/>
        </p:nvPicPr>
        <p:blipFill>
          <a:blip r:embed="rId3">
            <a:extLst>
              <a:ext uri="{28A0092B-C50C-407E-A947-70E740481C1C}">
                <a14:useLocalDpi xmlns:a14="http://schemas.microsoft.com/office/drawing/2010/main" val="0"/>
              </a:ext>
            </a:extLst>
          </a:blip>
          <a:srcRect l="40551" r="16319"/>
          <a:stretch/>
        </p:blipFill>
        <p:spPr>
          <a:xfrm>
            <a:off x="-2072640" y="-213360"/>
            <a:ext cx="6931195" cy="107137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9519" y="608281"/>
            <a:ext cx="16230600" cy="1382751"/>
          </a:xfrm>
          <a:prstGeom prst="rect">
            <a:avLst/>
          </a:prstGeom>
        </p:spPr>
        <p:txBody>
          <a:bodyPr lIns="0" tIns="0" rIns="0" bIns="0" rtlCol="0" anchor="t">
            <a:spAutoFit/>
          </a:bodyPr>
          <a:lstStyle/>
          <a:p>
            <a:pPr marL="0" lvl="0" indent="0" algn="ctr">
              <a:lnSpc>
                <a:spcPts val="10535"/>
              </a:lnSpc>
              <a:spcBef>
                <a:spcPct val="0"/>
              </a:spcBef>
            </a:pPr>
            <a:r>
              <a:rPr lang="en-US" sz="10000" spc="-240">
                <a:solidFill>
                  <a:srgbClr val="FF4444"/>
                </a:solidFill>
                <a:latin typeface="AC Compacta"/>
                <a:ea typeface="AC Compacta"/>
                <a:cs typeface="AC Compacta"/>
                <a:sym typeface="AC Compacta"/>
              </a:rPr>
              <a:t>Formats &amp; Teaching</a:t>
            </a:r>
          </a:p>
        </p:txBody>
      </p:sp>
      <p:grpSp>
        <p:nvGrpSpPr>
          <p:cNvPr id="4" name="Group 4"/>
          <p:cNvGrpSpPr/>
          <p:nvPr/>
        </p:nvGrpSpPr>
        <p:grpSpPr>
          <a:xfrm>
            <a:off x="277675" y="2572219"/>
            <a:ext cx="17857925" cy="7129799"/>
            <a:chOff x="-320841" y="0"/>
            <a:chExt cx="23810568" cy="9506395"/>
          </a:xfrm>
        </p:grpSpPr>
        <p:sp>
          <p:nvSpPr>
            <p:cNvPr id="5" name="Freeform 5"/>
            <p:cNvSpPr/>
            <p:nvPr/>
          </p:nvSpPr>
          <p:spPr>
            <a:xfrm>
              <a:off x="563387" y="0"/>
              <a:ext cx="15979995" cy="3755299"/>
            </a:xfrm>
            <a:custGeom>
              <a:avLst/>
              <a:gdLst/>
              <a:ahLst/>
              <a:cxnLst/>
              <a:rect l="l" t="t" r="r" b="b"/>
              <a:pathLst>
                <a:path w="15979995" h="3755299">
                  <a:moveTo>
                    <a:pt x="0" y="0"/>
                  </a:moveTo>
                  <a:lnTo>
                    <a:pt x="15979994" y="0"/>
                  </a:lnTo>
                  <a:lnTo>
                    <a:pt x="15979994" y="3755299"/>
                  </a:lnTo>
                  <a:lnTo>
                    <a:pt x="0" y="3755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6" name="AutoShape 6"/>
            <p:cNvSpPr/>
            <p:nvPr/>
          </p:nvSpPr>
          <p:spPr>
            <a:xfrm flipH="1">
              <a:off x="4363932" y="3056998"/>
              <a:ext cx="0" cy="3261967"/>
            </a:xfrm>
            <a:prstGeom prst="line">
              <a:avLst/>
            </a:prstGeom>
            <a:ln w="71802" cap="rnd">
              <a:solidFill>
                <a:srgbClr val="000000"/>
              </a:solidFill>
              <a:prstDash val="sysDash"/>
              <a:headEnd type="none" w="sm" len="sm"/>
              <a:tailEnd type="none" w="sm" len="sm"/>
            </a:ln>
          </p:spPr>
          <p:txBody>
            <a:bodyPr/>
            <a:lstStyle/>
            <a:p>
              <a:endParaRPr lang="fr-CA"/>
            </a:p>
          </p:txBody>
        </p:sp>
        <p:sp>
          <p:nvSpPr>
            <p:cNvPr id="7" name="AutoShape 7"/>
            <p:cNvSpPr/>
            <p:nvPr/>
          </p:nvSpPr>
          <p:spPr>
            <a:xfrm>
              <a:off x="9959892" y="3056998"/>
              <a:ext cx="0" cy="3261967"/>
            </a:xfrm>
            <a:prstGeom prst="line">
              <a:avLst/>
            </a:prstGeom>
            <a:ln w="71802" cap="rnd">
              <a:solidFill>
                <a:srgbClr val="000000"/>
              </a:solidFill>
              <a:prstDash val="sysDash"/>
              <a:headEnd type="none" w="sm" len="sm"/>
              <a:tailEnd type="none" w="sm" len="sm"/>
            </a:ln>
          </p:spPr>
          <p:txBody>
            <a:bodyPr/>
            <a:lstStyle/>
            <a:p>
              <a:endParaRPr lang="fr-CA"/>
            </a:p>
          </p:txBody>
        </p:sp>
        <p:sp>
          <p:nvSpPr>
            <p:cNvPr id="8" name="AutoShape 8"/>
            <p:cNvSpPr/>
            <p:nvPr/>
          </p:nvSpPr>
          <p:spPr>
            <a:xfrm flipH="1">
              <a:off x="15537903" y="3056998"/>
              <a:ext cx="0" cy="3261967"/>
            </a:xfrm>
            <a:prstGeom prst="line">
              <a:avLst/>
            </a:prstGeom>
            <a:ln w="71802" cap="rnd">
              <a:solidFill>
                <a:srgbClr val="000000"/>
              </a:solidFill>
              <a:prstDash val="sysDash"/>
              <a:headEnd type="none" w="sm" len="sm"/>
              <a:tailEnd type="none" w="sm" len="sm"/>
            </a:ln>
          </p:spPr>
          <p:txBody>
            <a:bodyPr/>
            <a:lstStyle/>
            <a:p>
              <a:endParaRPr lang="fr-CA"/>
            </a:p>
          </p:txBody>
        </p:sp>
        <p:sp>
          <p:nvSpPr>
            <p:cNvPr id="9" name="AutoShape 9"/>
            <p:cNvSpPr/>
            <p:nvPr/>
          </p:nvSpPr>
          <p:spPr>
            <a:xfrm flipH="1">
              <a:off x="1568232" y="3056998"/>
              <a:ext cx="0" cy="1154409"/>
            </a:xfrm>
            <a:prstGeom prst="line">
              <a:avLst/>
            </a:prstGeom>
            <a:ln w="71802" cap="rnd">
              <a:solidFill>
                <a:srgbClr val="000000"/>
              </a:solidFill>
              <a:prstDash val="sysDash"/>
              <a:headEnd type="none" w="sm" len="sm"/>
              <a:tailEnd type="none" w="sm" len="sm"/>
            </a:ln>
          </p:spPr>
          <p:txBody>
            <a:bodyPr/>
            <a:lstStyle/>
            <a:p>
              <a:endParaRPr lang="fr-CA"/>
            </a:p>
          </p:txBody>
        </p:sp>
        <p:sp>
          <p:nvSpPr>
            <p:cNvPr id="10" name="AutoShape 10"/>
            <p:cNvSpPr/>
            <p:nvPr/>
          </p:nvSpPr>
          <p:spPr>
            <a:xfrm flipH="1">
              <a:off x="7164193" y="3137209"/>
              <a:ext cx="0" cy="1154409"/>
            </a:xfrm>
            <a:prstGeom prst="line">
              <a:avLst/>
            </a:prstGeom>
            <a:ln w="71802" cap="rnd">
              <a:solidFill>
                <a:srgbClr val="000000"/>
              </a:solidFill>
              <a:prstDash val="sysDash"/>
              <a:headEnd type="none" w="sm" len="sm"/>
              <a:tailEnd type="none" w="sm" len="sm"/>
            </a:ln>
          </p:spPr>
          <p:txBody>
            <a:bodyPr/>
            <a:lstStyle/>
            <a:p>
              <a:endParaRPr lang="fr-CA"/>
            </a:p>
          </p:txBody>
        </p:sp>
        <p:sp>
          <p:nvSpPr>
            <p:cNvPr id="11" name="AutoShape 11"/>
            <p:cNvSpPr/>
            <p:nvPr/>
          </p:nvSpPr>
          <p:spPr>
            <a:xfrm>
              <a:off x="12742203" y="3056998"/>
              <a:ext cx="0" cy="1154409"/>
            </a:xfrm>
            <a:prstGeom prst="line">
              <a:avLst/>
            </a:prstGeom>
            <a:ln w="71802" cap="rnd">
              <a:solidFill>
                <a:srgbClr val="000000"/>
              </a:solidFill>
              <a:prstDash val="sysDash"/>
              <a:headEnd type="none" w="sm" len="sm"/>
              <a:tailEnd type="none" w="sm" len="sm"/>
            </a:ln>
          </p:spPr>
          <p:txBody>
            <a:bodyPr/>
            <a:lstStyle/>
            <a:p>
              <a:endParaRPr lang="fr-CA"/>
            </a:p>
          </p:txBody>
        </p:sp>
        <p:sp>
          <p:nvSpPr>
            <p:cNvPr id="12" name="TextBox 12"/>
            <p:cNvSpPr txBox="1"/>
            <p:nvPr/>
          </p:nvSpPr>
          <p:spPr>
            <a:xfrm>
              <a:off x="0" y="4549296"/>
              <a:ext cx="3136464" cy="424603"/>
            </a:xfrm>
            <a:prstGeom prst="rect">
              <a:avLst/>
            </a:prstGeom>
          </p:spPr>
          <p:txBody>
            <a:bodyPr lIns="0" tIns="0" rIns="0" bIns="0" rtlCol="0" anchor="t">
              <a:spAutoFit/>
            </a:bodyPr>
            <a:lstStyle/>
            <a:p>
              <a:pPr algn="ctr">
                <a:lnSpc>
                  <a:spcPts val="2419"/>
                </a:lnSpc>
              </a:pPr>
              <a:r>
                <a:rPr lang="en-US" sz="2199" b="1">
                  <a:solidFill>
                    <a:srgbClr val="C00000"/>
                  </a:solidFill>
                  <a:latin typeface="Oswald Bold"/>
                  <a:ea typeface="Oswald Bold"/>
                  <a:cs typeface="Oswald Bold"/>
                  <a:sym typeface="Oswald Bold"/>
                </a:rPr>
                <a:t>35 MM</a:t>
              </a:r>
            </a:p>
          </p:txBody>
        </p:sp>
        <p:sp>
          <p:nvSpPr>
            <p:cNvPr id="13" name="TextBox 13"/>
            <p:cNvSpPr txBox="1"/>
            <p:nvPr/>
          </p:nvSpPr>
          <p:spPr>
            <a:xfrm>
              <a:off x="3009277" y="6738097"/>
              <a:ext cx="2709309" cy="424537"/>
            </a:xfrm>
            <a:prstGeom prst="rect">
              <a:avLst/>
            </a:prstGeom>
          </p:spPr>
          <p:txBody>
            <a:bodyPr lIns="0" tIns="0" rIns="0" bIns="0" rtlCol="0" anchor="t">
              <a:spAutoFit/>
            </a:bodyPr>
            <a:lstStyle/>
            <a:p>
              <a:pPr algn="ctr">
                <a:lnSpc>
                  <a:spcPts val="2415"/>
                </a:lnSpc>
              </a:pPr>
              <a:r>
                <a:rPr lang="en-US" sz="2196" b="1">
                  <a:solidFill>
                    <a:srgbClr val="C00000"/>
                  </a:solidFill>
                  <a:latin typeface="Oswald Bold"/>
                  <a:ea typeface="Oswald Bold"/>
                  <a:cs typeface="Oswald Bold"/>
                  <a:sym typeface="Oswald Bold"/>
                </a:rPr>
                <a:t>16 MM</a:t>
              </a:r>
            </a:p>
          </p:txBody>
        </p:sp>
        <p:sp>
          <p:nvSpPr>
            <p:cNvPr id="14" name="TextBox 14"/>
            <p:cNvSpPr txBox="1"/>
            <p:nvPr/>
          </p:nvSpPr>
          <p:spPr>
            <a:xfrm>
              <a:off x="-320841" y="5001405"/>
              <a:ext cx="3810231" cy="683948"/>
            </a:xfrm>
            <a:prstGeom prst="rect">
              <a:avLst/>
            </a:prstGeom>
          </p:spPr>
          <p:txBody>
            <a:bodyPr wrap="square" lIns="0" tIns="0" rIns="0" bIns="0" rtlCol="0" anchor="t">
              <a:spAutoFit/>
            </a:bodyPr>
            <a:lstStyle/>
            <a:p>
              <a:pPr algn="ctr">
                <a:lnSpc>
                  <a:spcPts val="1960"/>
                </a:lnSpc>
              </a:pPr>
              <a:r>
                <a:rPr lang="en-US" sz="1600">
                  <a:solidFill>
                    <a:srgbClr val="000000"/>
                  </a:solidFill>
                  <a:latin typeface="+mj-lt"/>
                  <a:ea typeface="Roboto"/>
                  <a:cs typeface="Roboto"/>
                  <a:sym typeface="Roboto"/>
                </a:rPr>
                <a:t>High quality Cannot </a:t>
              </a:r>
              <a:endParaRPr lang="en-US" sz="1600">
                <a:solidFill>
                  <a:srgbClr val="000000"/>
                </a:solidFill>
                <a:latin typeface="+mj-lt"/>
                <a:ea typeface="Calibri"/>
                <a:cs typeface="Calibri"/>
                <a:sym typeface="Roboto"/>
              </a:endParaRPr>
            </a:p>
            <a:p>
              <a:pPr algn="ctr">
                <a:lnSpc>
                  <a:spcPts val="1960"/>
                </a:lnSpc>
              </a:pPr>
              <a:r>
                <a:rPr lang="en-US" sz="1600">
                  <a:solidFill>
                    <a:srgbClr val="000000"/>
                  </a:solidFill>
                  <a:latin typeface="+mj-lt"/>
                  <a:ea typeface="Roboto"/>
                  <a:cs typeface="Roboto"/>
                  <a:sym typeface="Roboto"/>
                </a:rPr>
                <a:t>stop for frame-by-frame analysis</a:t>
              </a:r>
              <a:endParaRPr lang="en-US" sz="1600">
                <a:latin typeface="+mj-lt"/>
                <a:ea typeface="Calibri"/>
                <a:cs typeface="Calibri"/>
              </a:endParaRPr>
            </a:p>
          </p:txBody>
        </p:sp>
        <p:sp>
          <p:nvSpPr>
            <p:cNvPr id="15" name="TextBox 15"/>
            <p:cNvSpPr txBox="1"/>
            <p:nvPr/>
          </p:nvSpPr>
          <p:spPr>
            <a:xfrm>
              <a:off x="2356926" y="7190206"/>
              <a:ext cx="3575239" cy="2038507"/>
            </a:xfrm>
            <a:prstGeom prst="rect">
              <a:avLst/>
            </a:prstGeom>
          </p:spPr>
          <p:txBody>
            <a:bodyPr wrap="square" lIns="0" tIns="0" rIns="0" bIns="0" rtlCol="0" anchor="t">
              <a:spAutoFit/>
            </a:bodyPr>
            <a:lstStyle/>
            <a:p>
              <a:pPr algn="ctr">
                <a:lnSpc>
                  <a:spcPts val="1960"/>
                </a:lnSpc>
              </a:pPr>
              <a:r>
                <a:rPr lang="en-US" sz="1600">
                  <a:solidFill>
                    <a:srgbClr val="000000"/>
                  </a:solidFill>
                  <a:latin typeface="+mj-lt"/>
                  <a:ea typeface="Roboto"/>
                  <a:cs typeface="Roboto"/>
                  <a:sym typeface="Roboto"/>
                </a:rPr>
                <a:t>Introduction of the analytical projector. Allows for frame-by-frame analysis. </a:t>
              </a:r>
            </a:p>
            <a:p>
              <a:pPr algn="ctr">
                <a:lnSpc>
                  <a:spcPts val="1960"/>
                </a:lnSpc>
                <a:spcBef>
                  <a:spcPct val="0"/>
                </a:spcBef>
              </a:pPr>
              <a:r>
                <a:rPr lang="en-US" sz="1600">
                  <a:solidFill>
                    <a:srgbClr val="000000"/>
                  </a:solidFill>
                  <a:latin typeface="+mj-lt"/>
                  <a:ea typeface="Roboto"/>
                  <a:cs typeface="Roboto"/>
                  <a:sym typeface="Roboto"/>
                </a:rPr>
                <a:t>Often used in parallel of 35 mm, one for high quality viewing, the other for scene analysis. </a:t>
              </a:r>
            </a:p>
          </p:txBody>
        </p:sp>
        <p:sp>
          <p:nvSpPr>
            <p:cNvPr id="16" name="TextBox 16"/>
            <p:cNvSpPr txBox="1"/>
            <p:nvPr/>
          </p:nvSpPr>
          <p:spPr>
            <a:xfrm>
              <a:off x="5932501" y="4549296"/>
              <a:ext cx="2454260" cy="424603"/>
            </a:xfrm>
            <a:prstGeom prst="rect">
              <a:avLst/>
            </a:prstGeom>
          </p:spPr>
          <p:txBody>
            <a:bodyPr lIns="0" tIns="0" rIns="0" bIns="0" rtlCol="0" anchor="t">
              <a:spAutoFit/>
            </a:bodyPr>
            <a:lstStyle/>
            <a:p>
              <a:pPr algn="ctr">
                <a:lnSpc>
                  <a:spcPts val="2419"/>
                </a:lnSpc>
              </a:pPr>
              <a:r>
                <a:rPr lang="en-US" sz="2199" b="1">
                  <a:solidFill>
                    <a:srgbClr val="000000"/>
                  </a:solidFill>
                  <a:latin typeface="Oswald Bold"/>
                  <a:ea typeface="Oswald Bold"/>
                  <a:cs typeface="Oswald Bold"/>
                  <a:sym typeface="Oswald Bold"/>
                </a:rPr>
                <a:t>VHS</a:t>
              </a:r>
            </a:p>
          </p:txBody>
        </p:sp>
        <p:sp>
          <p:nvSpPr>
            <p:cNvPr id="17" name="TextBox 17"/>
            <p:cNvSpPr txBox="1"/>
            <p:nvPr/>
          </p:nvSpPr>
          <p:spPr>
            <a:xfrm>
              <a:off x="5404267" y="4930401"/>
              <a:ext cx="3575239" cy="2380481"/>
            </a:xfrm>
            <a:prstGeom prst="rect">
              <a:avLst/>
            </a:prstGeom>
          </p:spPr>
          <p:txBody>
            <a:bodyPr wrap="square" lIns="0" tIns="0" rIns="0" bIns="0" rtlCol="0" anchor="t">
              <a:spAutoFit/>
            </a:bodyPr>
            <a:lstStyle/>
            <a:p>
              <a:pPr algn="ctr">
                <a:lnSpc>
                  <a:spcPts val="1960"/>
                </a:lnSpc>
                <a:spcBef>
                  <a:spcPct val="0"/>
                </a:spcBef>
              </a:pPr>
              <a:r>
                <a:rPr lang="en-US" sz="1600">
                  <a:solidFill>
                    <a:srgbClr val="000000"/>
                  </a:solidFill>
                  <a:latin typeface="+mj-lt"/>
                  <a:ea typeface="Roboto"/>
                  <a:cs typeface="Roboto"/>
                  <a:sym typeface="Roboto"/>
                </a:rPr>
                <a:t>Lesser quality, not ideal for large screen projectors. Allows individuals to replicate analytical projector outside of class. Useful for film analysis exercises assigned outside of class. </a:t>
              </a:r>
            </a:p>
          </p:txBody>
        </p:sp>
        <p:sp>
          <p:nvSpPr>
            <p:cNvPr id="18" name="TextBox 18"/>
            <p:cNvSpPr txBox="1"/>
            <p:nvPr/>
          </p:nvSpPr>
          <p:spPr>
            <a:xfrm>
              <a:off x="8641808" y="6776688"/>
              <a:ext cx="2709309" cy="424603"/>
            </a:xfrm>
            <a:prstGeom prst="rect">
              <a:avLst/>
            </a:prstGeom>
          </p:spPr>
          <p:txBody>
            <a:bodyPr lIns="0" tIns="0" rIns="0" bIns="0" rtlCol="0" anchor="t">
              <a:spAutoFit/>
            </a:bodyPr>
            <a:lstStyle/>
            <a:p>
              <a:pPr algn="ctr">
                <a:lnSpc>
                  <a:spcPts val="2419"/>
                </a:lnSpc>
              </a:pPr>
              <a:r>
                <a:rPr lang="en-US" sz="2199" b="1">
                  <a:solidFill>
                    <a:srgbClr val="000000"/>
                  </a:solidFill>
                  <a:latin typeface="Oswald Bold"/>
                  <a:ea typeface="Oswald Bold"/>
                  <a:cs typeface="Oswald Bold"/>
                  <a:sym typeface="Oswald Bold"/>
                </a:rPr>
                <a:t>LASERDISC</a:t>
              </a:r>
            </a:p>
          </p:txBody>
        </p:sp>
        <p:sp>
          <p:nvSpPr>
            <p:cNvPr id="19" name="TextBox 19"/>
            <p:cNvSpPr txBox="1"/>
            <p:nvPr/>
          </p:nvSpPr>
          <p:spPr>
            <a:xfrm>
              <a:off x="8428231" y="7228796"/>
              <a:ext cx="3136464" cy="1345583"/>
            </a:xfrm>
            <a:prstGeom prst="rect">
              <a:avLst/>
            </a:prstGeom>
          </p:spPr>
          <p:txBody>
            <a:bodyPr lIns="0" tIns="0" rIns="0" bIns="0" rtlCol="0" anchor="t">
              <a:spAutoFit/>
            </a:bodyPr>
            <a:lstStyle/>
            <a:p>
              <a:pPr algn="ctr">
                <a:lnSpc>
                  <a:spcPts val="1960"/>
                </a:lnSpc>
                <a:spcBef>
                  <a:spcPct val="0"/>
                </a:spcBef>
              </a:pPr>
              <a:r>
                <a:rPr lang="en-US" sz="1600">
                  <a:solidFill>
                    <a:srgbClr val="000000"/>
                  </a:solidFill>
                  <a:latin typeface="+mj-lt"/>
                  <a:ea typeface="Roboto"/>
                  <a:cs typeface="Roboto"/>
                  <a:sym typeface="Roboto"/>
                </a:rPr>
                <a:t>Image quality superior to VHS and DVD. Possible to do scene analysis. Disc must be turned mid-film.</a:t>
              </a:r>
            </a:p>
          </p:txBody>
        </p:sp>
        <p:sp>
          <p:nvSpPr>
            <p:cNvPr id="20" name="TextBox 20"/>
            <p:cNvSpPr txBox="1"/>
            <p:nvPr/>
          </p:nvSpPr>
          <p:spPr>
            <a:xfrm>
              <a:off x="11395701" y="4549296"/>
              <a:ext cx="2709309" cy="424603"/>
            </a:xfrm>
            <a:prstGeom prst="rect">
              <a:avLst/>
            </a:prstGeom>
          </p:spPr>
          <p:txBody>
            <a:bodyPr lIns="0" tIns="0" rIns="0" bIns="0" rtlCol="0" anchor="t">
              <a:spAutoFit/>
            </a:bodyPr>
            <a:lstStyle/>
            <a:p>
              <a:pPr algn="ctr">
                <a:lnSpc>
                  <a:spcPts val="2419"/>
                </a:lnSpc>
              </a:pPr>
              <a:r>
                <a:rPr lang="en-US" sz="2199" b="1">
                  <a:solidFill>
                    <a:srgbClr val="000000"/>
                  </a:solidFill>
                  <a:latin typeface="Oswald Bold"/>
                  <a:ea typeface="Oswald Bold"/>
                  <a:cs typeface="Oswald Bold"/>
                  <a:sym typeface="Oswald Bold"/>
                </a:rPr>
                <a:t>DVD</a:t>
              </a:r>
            </a:p>
          </p:txBody>
        </p:sp>
        <p:sp>
          <p:nvSpPr>
            <p:cNvPr id="21" name="TextBox 21"/>
            <p:cNvSpPr txBox="1"/>
            <p:nvPr/>
          </p:nvSpPr>
          <p:spPr>
            <a:xfrm>
              <a:off x="11182123" y="5001404"/>
              <a:ext cx="3136464" cy="1003609"/>
            </a:xfrm>
            <a:prstGeom prst="rect">
              <a:avLst/>
            </a:prstGeom>
          </p:spPr>
          <p:txBody>
            <a:bodyPr lIns="0" tIns="0" rIns="0" bIns="0" rtlCol="0" anchor="t">
              <a:spAutoFit/>
            </a:bodyPr>
            <a:lstStyle/>
            <a:p>
              <a:pPr algn="ctr">
                <a:lnSpc>
                  <a:spcPts val="1960"/>
                </a:lnSpc>
                <a:spcBef>
                  <a:spcPct val="0"/>
                </a:spcBef>
              </a:pPr>
              <a:r>
                <a:rPr lang="en-US" sz="1600">
                  <a:solidFill>
                    <a:srgbClr val="000000"/>
                  </a:solidFill>
                  <a:latin typeface="+mj-lt"/>
                  <a:ea typeface="Roboto"/>
                  <a:cs typeface="Roboto"/>
                  <a:sym typeface="Roboto"/>
                </a:rPr>
                <a:t>Superior to VHS. Allows for exact queuing of sequences and shot-by-shot analysis.</a:t>
              </a:r>
            </a:p>
          </p:txBody>
        </p:sp>
        <p:sp>
          <p:nvSpPr>
            <p:cNvPr id="22" name="TextBox 22"/>
            <p:cNvSpPr txBox="1"/>
            <p:nvPr/>
          </p:nvSpPr>
          <p:spPr>
            <a:xfrm>
              <a:off x="13952597" y="6738097"/>
              <a:ext cx="3136464" cy="424603"/>
            </a:xfrm>
            <a:prstGeom prst="rect">
              <a:avLst/>
            </a:prstGeom>
          </p:spPr>
          <p:txBody>
            <a:bodyPr lIns="0" tIns="0" rIns="0" bIns="0" rtlCol="0" anchor="t">
              <a:spAutoFit/>
            </a:bodyPr>
            <a:lstStyle/>
            <a:p>
              <a:pPr algn="ctr">
                <a:lnSpc>
                  <a:spcPts val="2419"/>
                </a:lnSpc>
              </a:pPr>
              <a:r>
                <a:rPr lang="en-US" sz="2199" b="1">
                  <a:solidFill>
                    <a:srgbClr val="000000"/>
                  </a:solidFill>
                  <a:latin typeface="Oswald Bold"/>
                  <a:ea typeface="Oswald Bold"/>
                  <a:cs typeface="Oswald Bold"/>
                  <a:sym typeface="Oswald Bold"/>
                </a:rPr>
                <a:t>BLU-RAY</a:t>
              </a:r>
            </a:p>
          </p:txBody>
        </p:sp>
        <p:sp>
          <p:nvSpPr>
            <p:cNvPr id="23" name="TextBox 23"/>
            <p:cNvSpPr txBox="1"/>
            <p:nvPr/>
          </p:nvSpPr>
          <p:spPr>
            <a:xfrm>
              <a:off x="13952597" y="7199730"/>
              <a:ext cx="3136464" cy="1371657"/>
            </a:xfrm>
            <a:prstGeom prst="rect">
              <a:avLst/>
            </a:prstGeom>
          </p:spPr>
          <p:txBody>
            <a:bodyPr lIns="0" tIns="0" rIns="0" bIns="0" rtlCol="0" anchor="t">
              <a:spAutoFit/>
            </a:bodyPr>
            <a:lstStyle/>
            <a:p>
              <a:pPr algn="ctr">
                <a:lnSpc>
                  <a:spcPts val="1583"/>
                </a:lnSpc>
                <a:spcBef>
                  <a:spcPct val="0"/>
                </a:spcBef>
              </a:pPr>
              <a:r>
                <a:rPr lang="en-US" sz="1600" b="1">
                  <a:solidFill>
                    <a:srgbClr val="000000"/>
                  </a:solidFill>
                  <a:latin typeface="+mj-lt"/>
                  <a:ea typeface="Roboto"/>
                  <a:cs typeface="Roboto"/>
                  <a:sym typeface="Roboto"/>
                </a:rPr>
                <a:t>40 </a:t>
              </a:r>
              <a:r>
                <a:rPr lang="en-US" sz="1600" b="1" err="1">
                  <a:solidFill>
                    <a:srgbClr val="000000"/>
                  </a:solidFill>
                  <a:latin typeface="+mj-lt"/>
                  <a:ea typeface="Roboto"/>
                  <a:cs typeface="Roboto"/>
                  <a:sym typeface="Roboto"/>
                </a:rPr>
                <a:t>Mbits</a:t>
              </a:r>
              <a:r>
                <a:rPr lang="en-US" sz="1600" b="1">
                  <a:solidFill>
                    <a:srgbClr val="000000"/>
                  </a:solidFill>
                  <a:latin typeface="+mj-lt"/>
                  <a:ea typeface="Roboto"/>
                  <a:cs typeface="Roboto"/>
                  <a:sym typeface="Roboto"/>
                </a:rPr>
                <a:t>/second</a:t>
              </a:r>
              <a:endParaRPr lang="en-US" sz="1600" b="1">
                <a:solidFill>
                  <a:srgbClr val="000000"/>
                </a:solidFill>
                <a:latin typeface="+mj-lt"/>
                <a:ea typeface="Roboto"/>
                <a:cs typeface="Roboto"/>
              </a:endParaRPr>
            </a:p>
            <a:p>
              <a:pPr algn="ctr">
                <a:lnSpc>
                  <a:spcPts val="1583"/>
                </a:lnSpc>
                <a:spcBef>
                  <a:spcPct val="0"/>
                </a:spcBef>
              </a:pPr>
              <a:r>
                <a:rPr lang="en-US" sz="1600">
                  <a:solidFill>
                    <a:srgbClr val="000000"/>
                  </a:solidFill>
                  <a:latin typeface="+mj-lt"/>
                  <a:ea typeface="Roboto"/>
                  <a:cs typeface="Roboto"/>
                  <a:sym typeface="Roboto"/>
                </a:rPr>
                <a:t>Best image quality after film. Allows for shot-by-shot analysis. Near but not frame-by-frame.</a:t>
              </a:r>
              <a:endParaRPr lang="en-US" sz="1600">
                <a:solidFill>
                  <a:srgbClr val="000000"/>
                </a:solidFill>
                <a:latin typeface="+mj-lt"/>
                <a:ea typeface="Roboto"/>
                <a:cs typeface="Roboto"/>
              </a:endParaRPr>
            </a:p>
          </p:txBody>
        </p:sp>
        <p:sp>
          <p:nvSpPr>
            <p:cNvPr id="24" name="Freeform 24"/>
            <p:cNvSpPr/>
            <p:nvPr/>
          </p:nvSpPr>
          <p:spPr>
            <a:xfrm>
              <a:off x="6155335" y="0"/>
              <a:ext cx="15979995" cy="3755299"/>
            </a:xfrm>
            <a:custGeom>
              <a:avLst/>
              <a:gdLst/>
              <a:ahLst/>
              <a:cxnLst/>
              <a:rect l="l" t="t" r="r" b="b"/>
              <a:pathLst>
                <a:path w="15979995" h="3755299">
                  <a:moveTo>
                    <a:pt x="0" y="0"/>
                  </a:moveTo>
                  <a:lnTo>
                    <a:pt x="15979994" y="0"/>
                  </a:lnTo>
                  <a:lnTo>
                    <a:pt x="15979994" y="3755299"/>
                  </a:lnTo>
                  <a:lnTo>
                    <a:pt x="0" y="3755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25" name="AutoShape 25"/>
            <p:cNvSpPr/>
            <p:nvPr/>
          </p:nvSpPr>
          <p:spPr>
            <a:xfrm>
              <a:off x="15551840" y="3056998"/>
              <a:ext cx="0" cy="3261967"/>
            </a:xfrm>
            <a:prstGeom prst="line">
              <a:avLst/>
            </a:prstGeom>
            <a:ln w="71802" cap="rnd">
              <a:solidFill>
                <a:srgbClr val="000000"/>
              </a:solidFill>
              <a:prstDash val="sysDash"/>
              <a:headEnd type="none" w="sm" len="sm"/>
              <a:tailEnd type="none" w="sm" len="sm"/>
            </a:ln>
          </p:spPr>
          <p:txBody>
            <a:bodyPr/>
            <a:lstStyle/>
            <a:p>
              <a:endParaRPr lang="fr-CA"/>
            </a:p>
          </p:txBody>
        </p:sp>
        <p:sp>
          <p:nvSpPr>
            <p:cNvPr id="26" name="AutoShape 26"/>
            <p:cNvSpPr/>
            <p:nvPr/>
          </p:nvSpPr>
          <p:spPr>
            <a:xfrm flipH="1">
              <a:off x="21129851" y="3056998"/>
              <a:ext cx="0" cy="3261967"/>
            </a:xfrm>
            <a:prstGeom prst="line">
              <a:avLst/>
            </a:prstGeom>
            <a:ln w="71802" cap="rnd">
              <a:solidFill>
                <a:srgbClr val="000000"/>
              </a:solidFill>
              <a:prstDash val="sysDash"/>
              <a:headEnd type="none" w="sm" len="sm"/>
              <a:tailEnd type="none" w="sm" len="sm"/>
            </a:ln>
          </p:spPr>
          <p:txBody>
            <a:bodyPr/>
            <a:lstStyle/>
            <a:p>
              <a:endParaRPr lang="fr-CA"/>
            </a:p>
          </p:txBody>
        </p:sp>
        <p:sp>
          <p:nvSpPr>
            <p:cNvPr id="27" name="AutoShape 27"/>
            <p:cNvSpPr/>
            <p:nvPr/>
          </p:nvSpPr>
          <p:spPr>
            <a:xfrm flipH="1">
              <a:off x="12756141" y="3056998"/>
              <a:ext cx="0" cy="1154409"/>
            </a:xfrm>
            <a:prstGeom prst="line">
              <a:avLst/>
            </a:prstGeom>
            <a:ln w="71802" cap="rnd">
              <a:solidFill>
                <a:srgbClr val="000000"/>
              </a:solidFill>
              <a:prstDash val="sysDash"/>
              <a:headEnd type="none" w="sm" len="sm"/>
              <a:tailEnd type="none" w="sm" len="sm"/>
            </a:ln>
          </p:spPr>
          <p:txBody>
            <a:bodyPr/>
            <a:lstStyle/>
            <a:p>
              <a:endParaRPr lang="fr-CA"/>
            </a:p>
          </p:txBody>
        </p:sp>
        <p:sp>
          <p:nvSpPr>
            <p:cNvPr id="28" name="AutoShape 28"/>
            <p:cNvSpPr/>
            <p:nvPr/>
          </p:nvSpPr>
          <p:spPr>
            <a:xfrm>
              <a:off x="18334151" y="3056998"/>
              <a:ext cx="0" cy="1154409"/>
            </a:xfrm>
            <a:prstGeom prst="line">
              <a:avLst/>
            </a:prstGeom>
            <a:ln w="71802" cap="rnd">
              <a:solidFill>
                <a:srgbClr val="000000"/>
              </a:solidFill>
              <a:prstDash val="sysDash"/>
              <a:headEnd type="none" w="sm" len="sm"/>
              <a:tailEnd type="none" w="sm" len="sm"/>
            </a:ln>
          </p:spPr>
          <p:txBody>
            <a:bodyPr/>
            <a:lstStyle/>
            <a:p>
              <a:endParaRPr lang="fr-CA"/>
            </a:p>
          </p:txBody>
        </p:sp>
        <p:sp>
          <p:nvSpPr>
            <p:cNvPr id="29" name="TextBox 29"/>
            <p:cNvSpPr txBox="1"/>
            <p:nvPr/>
          </p:nvSpPr>
          <p:spPr>
            <a:xfrm>
              <a:off x="16987649" y="4549296"/>
              <a:ext cx="2709309" cy="424603"/>
            </a:xfrm>
            <a:prstGeom prst="rect">
              <a:avLst/>
            </a:prstGeom>
          </p:spPr>
          <p:txBody>
            <a:bodyPr lIns="0" tIns="0" rIns="0" bIns="0" rtlCol="0" anchor="t">
              <a:spAutoFit/>
            </a:bodyPr>
            <a:lstStyle/>
            <a:p>
              <a:pPr algn="ctr">
                <a:lnSpc>
                  <a:spcPts val="2419"/>
                </a:lnSpc>
              </a:pPr>
              <a:r>
                <a:rPr lang="en-US" sz="2199" b="1" err="1">
                  <a:solidFill>
                    <a:srgbClr val="C00000"/>
                  </a:solidFill>
                  <a:latin typeface="Oswald Bold"/>
                  <a:ea typeface="Oswald Bold"/>
                  <a:cs typeface="Oswald Bold"/>
                  <a:sym typeface="Oswald Bold"/>
                </a:rPr>
                <a:t>DCP</a:t>
              </a:r>
              <a:endParaRPr lang="en-US" sz="2199" b="1">
                <a:solidFill>
                  <a:srgbClr val="C00000"/>
                </a:solidFill>
                <a:latin typeface="Oswald Bold"/>
                <a:ea typeface="Oswald Bold"/>
                <a:cs typeface="Oswald Bold"/>
                <a:sym typeface="Oswald Bold"/>
              </a:endParaRPr>
            </a:p>
          </p:txBody>
        </p:sp>
        <p:sp>
          <p:nvSpPr>
            <p:cNvPr id="30" name="TextBox 30"/>
            <p:cNvSpPr txBox="1"/>
            <p:nvPr/>
          </p:nvSpPr>
          <p:spPr>
            <a:xfrm>
              <a:off x="16533440" y="5010929"/>
              <a:ext cx="3377095" cy="1915055"/>
            </a:xfrm>
            <a:prstGeom prst="rect">
              <a:avLst/>
            </a:prstGeom>
          </p:spPr>
          <p:txBody>
            <a:bodyPr wrap="square" lIns="0" tIns="0" rIns="0" bIns="0" rtlCol="0" anchor="t">
              <a:spAutoFit/>
            </a:bodyPr>
            <a:lstStyle/>
            <a:p>
              <a:pPr algn="ctr">
                <a:lnSpc>
                  <a:spcPts val="1583"/>
                </a:lnSpc>
                <a:spcBef>
                  <a:spcPct val="0"/>
                </a:spcBef>
              </a:pPr>
              <a:r>
                <a:rPr lang="en-US" sz="1600">
                  <a:solidFill>
                    <a:srgbClr val="000000"/>
                  </a:solidFill>
                  <a:latin typeface="+mj-lt"/>
                  <a:ea typeface="Roboto"/>
                  <a:cs typeface="Roboto"/>
                  <a:sym typeface="Roboto"/>
                </a:rPr>
                <a:t>Digital cinema package is a digital film print. </a:t>
              </a:r>
            </a:p>
            <a:p>
              <a:pPr algn="ctr">
                <a:lnSpc>
                  <a:spcPts val="1583"/>
                </a:lnSpc>
                <a:spcBef>
                  <a:spcPct val="0"/>
                </a:spcBef>
              </a:pPr>
              <a:r>
                <a:rPr lang="en-US" sz="1600" b="1">
                  <a:solidFill>
                    <a:srgbClr val="000000"/>
                  </a:solidFill>
                  <a:latin typeface="+mj-lt"/>
                  <a:ea typeface="Roboto"/>
                  <a:cs typeface="Roboto"/>
                  <a:sym typeface="Roboto"/>
                </a:rPr>
                <a:t>200 </a:t>
              </a:r>
              <a:r>
                <a:rPr lang="en-US" sz="1600" b="1" err="1">
                  <a:solidFill>
                    <a:srgbClr val="000000"/>
                  </a:solidFill>
                  <a:latin typeface="+mj-lt"/>
                  <a:ea typeface="Roboto"/>
                  <a:cs typeface="Roboto"/>
                  <a:sym typeface="Roboto"/>
                </a:rPr>
                <a:t>Mbits</a:t>
              </a:r>
              <a:r>
                <a:rPr lang="en-US" sz="1600" b="1">
                  <a:solidFill>
                    <a:srgbClr val="000000"/>
                  </a:solidFill>
                  <a:latin typeface="+mj-lt"/>
                  <a:ea typeface="Roboto"/>
                  <a:cs typeface="Roboto"/>
                  <a:sym typeface="Roboto"/>
                </a:rPr>
                <a:t>/second</a:t>
              </a:r>
              <a:endParaRPr lang="en-US" sz="1600" b="1">
                <a:solidFill>
                  <a:srgbClr val="000000"/>
                </a:solidFill>
                <a:latin typeface="+mj-lt"/>
                <a:ea typeface="Roboto"/>
                <a:cs typeface="Roboto"/>
              </a:endParaRPr>
            </a:p>
            <a:p>
              <a:pPr algn="ctr">
                <a:lnSpc>
                  <a:spcPts val="1583"/>
                </a:lnSpc>
                <a:spcBef>
                  <a:spcPct val="0"/>
                </a:spcBef>
              </a:pPr>
              <a:r>
                <a:rPr lang="en-US" sz="1600">
                  <a:solidFill>
                    <a:srgbClr val="000000"/>
                  </a:solidFill>
                  <a:latin typeface="+mj-lt"/>
                  <a:ea typeface="Roboto"/>
                  <a:cs typeface="Roboto"/>
                  <a:sym typeface="Roboto"/>
                </a:rPr>
                <a:t>Best digital quality available. Requires large storage capacity. Mainly used with film rentals and festivals.</a:t>
              </a:r>
              <a:endParaRPr lang="en-US" sz="1600">
                <a:solidFill>
                  <a:srgbClr val="000000"/>
                </a:solidFill>
                <a:latin typeface="+mj-lt"/>
                <a:ea typeface="Roboto"/>
                <a:cs typeface="Roboto"/>
              </a:endParaRPr>
            </a:p>
          </p:txBody>
        </p:sp>
        <p:sp>
          <p:nvSpPr>
            <p:cNvPr id="31" name="TextBox 31"/>
            <p:cNvSpPr txBox="1"/>
            <p:nvPr/>
          </p:nvSpPr>
          <p:spPr>
            <a:xfrm>
              <a:off x="19544545" y="6738097"/>
              <a:ext cx="3136464" cy="424603"/>
            </a:xfrm>
            <a:prstGeom prst="rect">
              <a:avLst/>
            </a:prstGeom>
          </p:spPr>
          <p:txBody>
            <a:bodyPr lIns="0" tIns="0" rIns="0" bIns="0" rtlCol="0" anchor="t">
              <a:spAutoFit/>
            </a:bodyPr>
            <a:lstStyle/>
            <a:p>
              <a:pPr algn="ctr">
                <a:lnSpc>
                  <a:spcPts val="2419"/>
                </a:lnSpc>
              </a:pPr>
              <a:r>
                <a:rPr lang="en-US" sz="2199" b="1">
                  <a:solidFill>
                    <a:srgbClr val="000000"/>
                  </a:solidFill>
                  <a:latin typeface="Oswald Bold"/>
                  <a:ea typeface="Oswald Bold"/>
                  <a:cs typeface="Oswald Bold"/>
                  <a:sym typeface="Oswald Bold"/>
                </a:rPr>
                <a:t>STREAMING</a:t>
              </a:r>
            </a:p>
          </p:txBody>
        </p:sp>
        <p:sp>
          <p:nvSpPr>
            <p:cNvPr id="32" name="TextBox 32"/>
            <p:cNvSpPr txBox="1"/>
            <p:nvPr/>
          </p:nvSpPr>
          <p:spPr>
            <a:xfrm>
              <a:off x="18893677" y="7314001"/>
              <a:ext cx="4596050" cy="2192394"/>
            </a:xfrm>
            <a:prstGeom prst="rect">
              <a:avLst/>
            </a:prstGeom>
          </p:spPr>
          <p:txBody>
            <a:bodyPr wrap="square" lIns="0" tIns="0" rIns="0" bIns="0" rtlCol="0" anchor="t">
              <a:spAutoFit/>
            </a:bodyPr>
            <a:lstStyle/>
            <a:p>
              <a:pPr algn="ctr">
                <a:lnSpc>
                  <a:spcPts val="1583"/>
                </a:lnSpc>
                <a:spcBef>
                  <a:spcPct val="0"/>
                </a:spcBef>
              </a:pPr>
              <a:r>
                <a:rPr lang="en-US" sz="1600">
                  <a:solidFill>
                    <a:srgbClr val="000000"/>
                  </a:solidFill>
                  <a:latin typeface="+mj-lt"/>
                  <a:ea typeface="Roboto"/>
                  <a:cs typeface="Roboto"/>
                  <a:sym typeface="Roboto"/>
                </a:rPr>
                <a:t>Quality variable but generally lower than DVD and Blu-ray</a:t>
              </a:r>
              <a:r>
                <a:rPr lang="en-US" sz="1600" b="1">
                  <a:solidFill>
                    <a:srgbClr val="000000"/>
                  </a:solidFill>
                  <a:latin typeface="+mj-lt"/>
                  <a:ea typeface="Roboto"/>
                  <a:cs typeface="Roboto"/>
                  <a:sym typeface="Roboto"/>
                </a:rPr>
                <a:t>. 5-8 </a:t>
              </a:r>
              <a:r>
                <a:rPr lang="en-US" sz="1600" b="1" err="1">
                  <a:solidFill>
                    <a:srgbClr val="000000"/>
                  </a:solidFill>
                  <a:latin typeface="+mj-lt"/>
                  <a:ea typeface="Roboto"/>
                  <a:cs typeface="Roboto"/>
                  <a:sym typeface="Roboto"/>
                </a:rPr>
                <a:t>Mbits</a:t>
              </a:r>
              <a:r>
                <a:rPr lang="en-US" sz="1600" b="1">
                  <a:solidFill>
                    <a:srgbClr val="000000"/>
                  </a:solidFill>
                  <a:latin typeface="+mj-lt"/>
                  <a:ea typeface="Roboto"/>
                  <a:cs typeface="Roboto"/>
                  <a:sym typeface="Roboto"/>
                </a:rPr>
                <a:t>/second</a:t>
              </a:r>
              <a:endParaRPr lang="en-US" sz="1600" b="1">
                <a:solidFill>
                  <a:srgbClr val="000000"/>
                </a:solidFill>
                <a:latin typeface="+mj-lt"/>
                <a:ea typeface="Roboto"/>
                <a:cs typeface="Roboto"/>
              </a:endParaRPr>
            </a:p>
            <a:p>
              <a:pPr algn="ctr">
                <a:lnSpc>
                  <a:spcPts val="1583"/>
                </a:lnSpc>
                <a:spcBef>
                  <a:spcPct val="0"/>
                </a:spcBef>
              </a:pPr>
              <a:r>
                <a:rPr lang="en-US" sz="1600">
                  <a:solidFill>
                    <a:srgbClr val="000000"/>
                  </a:solidFill>
                  <a:latin typeface="+mj-lt"/>
                  <a:ea typeface="Roboto"/>
                  <a:cs typeface="Roboto"/>
                  <a:sym typeface="Roboto"/>
                </a:rPr>
                <a:t>Audio options are limited. Often missing information on frame rate for proper projection. Subject to available internet bandwidth. Impossible to cue at specific timecode. 5-15 second jumps make shot-by-shot analysis difficult.</a:t>
              </a:r>
              <a:endParaRPr lang="en-US" sz="1600">
                <a:solidFill>
                  <a:srgbClr val="000000"/>
                </a:solidFill>
                <a:latin typeface="+mj-lt"/>
                <a:ea typeface="Roboto"/>
                <a:cs typeface="Roboto"/>
              </a:endParaRPr>
            </a:p>
          </p:txBody>
        </p:sp>
      </p:grpSp>
      <p:pic>
        <p:nvPicPr>
          <p:cNvPr id="35" name="Image 34">
            <a:extLst>
              <a:ext uri="{FF2B5EF4-FFF2-40B4-BE49-F238E27FC236}">
                <a16:creationId xmlns:a16="http://schemas.microsoft.com/office/drawing/2014/main" id="{411D7C5F-3B37-B0D0-096C-C56108CDE1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599" y="2781300"/>
            <a:ext cx="1881401" cy="1251708"/>
          </a:xfrm>
          <a:prstGeom prst="rect">
            <a:avLst/>
          </a:prstGeom>
        </p:spPr>
      </p:pic>
      <p:pic>
        <p:nvPicPr>
          <p:cNvPr id="37" name="Image 36">
            <a:extLst>
              <a:ext uri="{FF2B5EF4-FFF2-40B4-BE49-F238E27FC236}">
                <a16:creationId xmlns:a16="http://schemas.microsoft.com/office/drawing/2014/main" id="{E3852ED6-C265-9787-E0AC-3202356F78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81414">
            <a:off x="3239790" y="2787128"/>
            <a:ext cx="1102929" cy="1099215"/>
          </a:xfrm>
          <a:prstGeom prst="rect">
            <a:avLst/>
          </a:prstGeom>
        </p:spPr>
      </p:pic>
      <p:pic>
        <p:nvPicPr>
          <p:cNvPr id="39" name="Image 38">
            <a:extLst>
              <a:ext uri="{FF2B5EF4-FFF2-40B4-BE49-F238E27FC236}">
                <a16:creationId xmlns:a16="http://schemas.microsoft.com/office/drawing/2014/main" id="{C6AA7544-1B4A-21AB-B6D9-20E1097E6BF2}"/>
              </a:ext>
            </a:extLst>
          </p:cNvPr>
          <p:cNvPicPr>
            <a:picLocks noChangeAspect="1"/>
          </p:cNvPicPr>
          <p:nvPr/>
        </p:nvPicPr>
        <p:blipFill>
          <a:blip r:embed="rId7"/>
          <a:stretch>
            <a:fillRect/>
          </a:stretch>
        </p:blipFill>
        <p:spPr>
          <a:xfrm>
            <a:off x="5399498" y="3040247"/>
            <a:ext cx="977061" cy="592975"/>
          </a:xfrm>
          <a:prstGeom prst="rect">
            <a:avLst/>
          </a:prstGeom>
        </p:spPr>
      </p:pic>
      <p:pic>
        <p:nvPicPr>
          <p:cNvPr id="36" name="Picture 35">
            <a:extLst>
              <a:ext uri="{FF2B5EF4-FFF2-40B4-BE49-F238E27FC236}">
                <a16:creationId xmlns:a16="http://schemas.microsoft.com/office/drawing/2014/main" id="{FAB7F1AC-2893-5D10-BF51-8D93E9610BD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495438" y="2663269"/>
            <a:ext cx="1352587" cy="1352587"/>
          </a:xfrm>
          <a:prstGeom prst="rect">
            <a:avLst/>
          </a:prstGeom>
        </p:spPr>
      </p:pic>
      <p:pic>
        <p:nvPicPr>
          <p:cNvPr id="33" name="Picture 32" descr="A close-up of a computer hard drive&#10;&#10;AI-generated content may be incorrect.">
            <a:extLst>
              <a:ext uri="{FF2B5EF4-FFF2-40B4-BE49-F238E27FC236}">
                <a16:creationId xmlns:a16="http://schemas.microsoft.com/office/drawing/2014/main" id="{47B74374-5976-00AB-AA13-D01DAC4D9C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63934" y="3067552"/>
            <a:ext cx="1209968" cy="596021"/>
          </a:xfrm>
          <a:prstGeom prst="rect">
            <a:avLst/>
          </a:prstGeom>
        </p:spPr>
      </p:pic>
      <p:pic>
        <p:nvPicPr>
          <p:cNvPr id="38" name="Picture 37" descr="A screenshot of a phone&#10;&#10;AI-generated content may be incorrect.">
            <a:extLst>
              <a:ext uri="{FF2B5EF4-FFF2-40B4-BE49-F238E27FC236}">
                <a16:creationId xmlns:a16="http://schemas.microsoft.com/office/drawing/2014/main" id="{A2093B2F-F6BF-E35A-084A-1F0830F857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60709" y="2705100"/>
            <a:ext cx="1209967" cy="1219200"/>
          </a:xfrm>
          <a:prstGeom prst="rect">
            <a:avLst/>
          </a:prstGeom>
        </p:spPr>
      </p:pic>
      <p:pic>
        <p:nvPicPr>
          <p:cNvPr id="41" name="Picture 40" descr="A close up of a cd&#10;&#10;AI-generated content may be incorrect.">
            <a:extLst>
              <a:ext uri="{FF2B5EF4-FFF2-40B4-BE49-F238E27FC236}">
                <a16:creationId xmlns:a16="http://schemas.microsoft.com/office/drawing/2014/main" id="{45D1E6A8-D1BE-74EF-EE24-D0C0D52DA1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3039" y="2765761"/>
            <a:ext cx="1144744" cy="1141945"/>
          </a:xfrm>
          <a:prstGeom prst="rect">
            <a:avLst/>
          </a:prstGeom>
        </p:spPr>
      </p:pic>
      <p:pic>
        <p:nvPicPr>
          <p:cNvPr id="34" name="Picture 33" descr="A cd and a box on a table&#10;&#10;AI-generated content may be incorrect.">
            <a:extLst>
              <a:ext uri="{FF2B5EF4-FFF2-40B4-BE49-F238E27FC236}">
                <a16:creationId xmlns:a16="http://schemas.microsoft.com/office/drawing/2014/main" id="{36DF33D5-C2A5-5DCA-999E-3F7DE2394C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86068" y="2765761"/>
            <a:ext cx="1204312" cy="11180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60C11-CA83-D13D-6D76-763DEB33AE36}"/>
            </a:ext>
          </a:extLst>
        </p:cNvPr>
        <p:cNvGrpSpPr/>
        <p:nvPr/>
      </p:nvGrpSpPr>
      <p:grpSpPr>
        <a:xfrm>
          <a:off x="0" y="0"/>
          <a:ext cx="0" cy="0"/>
          <a:chOff x="0" y="0"/>
          <a:chExt cx="0" cy="0"/>
        </a:xfrm>
      </p:grpSpPr>
      <p:grpSp>
        <p:nvGrpSpPr>
          <p:cNvPr id="6" name="Group 6">
            <a:extLst>
              <a:ext uri="{FF2B5EF4-FFF2-40B4-BE49-F238E27FC236}">
                <a16:creationId xmlns:a16="http://schemas.microsoft.com/office/drawing/2014/main" id="{3806CE03-0CE7-766E-1776-2508F28CD5A1}"/>
              </a:ext>
            </a:extLst>
          </p:cNvPr>
          <p:cNvGrpSpPr/>
          <p:nvPr/>
        </p:nvGrpSpPr>
        <p:grpSpPr>
          <a:xfrm>
            <a:off x="96114" y="100742"/>
            <a:ext cx="5542686" cy="10034990"/>
            <a:chOff x="0" y="0"/>
            <a:chExt cx="6018648" cy="10896716"/>
          </a:xfrm>
        </p:grpSpPr>
        <p:pic>
          <p:nvPicPr>
            <p:cNvPr id="7" name="Picture 7">
              <a:extLst>
                <a:ext uri="{FF2B5EF4-FFF2-40B4-BE49-F238E27FC236}">
                  <a16:creationId xmlns:a16="http://schemas.microsoft.com/office/drawing/2014/main" id="{AE14E3A5-B3DC-80E3-AD85-0E11360E10EA}"/>
                </a:ext>
              </a:extLst>
            </p:cNvPr>
            <p:cNvPicPr>
              <a:picLocks noChangeAspect="1"/>
            </p:cNvPicPr>
            <p:nvPr/>
          </p:nvPicPr>
          <p:blipFill>
            <a:blip r:embed="rId2"/>
            <a:srcRect l="33530" r="33530"/>
            <a:stretch>
              <a:fillRect/>
            </a:stretch>
          </p:blipFill>
          <p:spPr>
            <a:xfrm>
              <a:off x="0" y="0"/>
              <a:ext cx="6018648" cy="10896716"/>
            </a:xfrm>
            <a:prstGeom prst="rect">
              <a:avLst/>
            </a:prstGeom>
          </p:spPr>
        </p:pic>
      </p:grpSp>
      <p:sp>
        <p:nvSpPr>
          <p:cNvPr id="8" name="TextBox 8">
            <a:extLst>
              <a:ext uri="{FF2B5EF4-FFF2-40B4-BE49-F238E27FC236}">
                <a16:creationId xmlns:a16="http://schemas.microsoft.com/office/drawing/2014/main" id="{4C6C7396-5404-1A51-C0D9-3F0F02A2C1F9}"/>
              </a:ext>
            </a:extLst>
          </p:cNvPr>
          <p:cNvSpPr txBox="1"/>
          <p:nvPr/>
        </p:nvSpPr>
        <p:spPr>
          <a:xfrm>
            <a:off x="6082358" y="2665002"/>
            <a:ext cx="10717608" cy="6691384"/>
          </a:xfrm>
          <a:prstGeom prst="rect">
            <a:avLst/>
          </a:prstGeom>
        </p:spPr>
        <p:txBody>
          <a:bodyPr lIns="0" tIns="0" rIns="0" bIns="0" rtlCol="0" anchor="t">
            <a:spAutoFit/>
          </a:bodyPr>
          <a:lstStyle/>
          <a:p>
            <a:pPr marL="0" lvl="0" indent="0" algn="l">
              <a:spcBef>
                <a:spcPct val="0"/>
              </a:spcBef>
            </a:pPr>
            <a:r>
              <a:rPr lang="en-CA" sz="2800" u="none" strike="noStrike" spc="20">
                <a:latin typeface="+mj-lt"/>
                <a:ea typeface="TT Mussels"/>
                <a:cs typeface="TT Mussels"/>
                <a:sym typeface="TT Mussels"/>
              </a:rPr>
              <a:t>With the initial information gathered throughout the collection migration project, the next phase involves developing a survey to systemize data collection both internally and externally.</a:t>
            </a:r>
            <a:endParaRPr lang="en-US" sz="2800" spc="20">
              <a:latin typeface="+mj-lt"/>
              <a:ea typeface="TT Mussels"/>
              <a:cs typeface="TT Mussels"/>
            </a:endParaRPr>
          </a:p>
          <a:p>
            <a:pPr lvl="0" algn="l">
              <a:lnSpc>
                <a:spcPts val="2519"/>
              </a:lnSpc>
              <a:spcBef>
                <a:spcPct val="0"/>
              </a:spcBef>
            </a:pPr>
            <a:endParaRPr lang="en-US" sz="2800" b="1" u="none" strike="noStrike" spc="20">
              <a:solidFill>
                <a:srgbClr val="FFFFFF">
                  <a:alpha val="81961"/>
                </a:srgbClr>
              </a:solidFill>
              <a:latin typeface="TT Mussels"/>
              <a:ea typeface="TT Mussels"/>
              <a:cs typeface="TT Mussels"/>
              <a:sym typeface="TT Mussels"/>
            </a:endParaRPr>
          </a:p>
          <a:p>
            <a:pPr>
              <a:buNone/>
            </a:pPr>
            <a:r>
              <a:rPr lang="en-CA" sz="2800" b="1"/>
              <a:t>Scope:</a:t>
            </a:r>
          </a:p>
          <a:p>
            <a:pPr>
              <a:buNone/>
            </a:pPr>
            <a:endParaRPr lang="en-CA" sz="2800"/>
          </a:p>
          <a:p>
            <a:pPr>
              <a:buFont typeface="Arial" panose="020B0604020202020204" pitchFamily="34" charset="0"/>
              <a:buChar char="•"/>
            </a:pPr>
            <a:r>
              <a:rPr lang="en-CA" sz="2800" b="1"/>
              <a:t>Who</a:t>
            </a:r>
            <a:endParaRPr lang="en-CA" sz="2800"/>
          </a:p>
          <a:p>
            <a:pPr marL="742950" lvl="1" indent="-285750">
              <a:buFont typeface="Arial" panose="020B0604020202020204" pitchFamily="34" charset="0"/>
              <a:buChar char="•"/>
            </a:pPr>
            <a:r>
              <a:rPr lang="en-CA" sz="2800"/>
              <a:t>Professors teaching in Film Studies</a:t>
            </a:r>
          </a:p>
          <a:p>
            <a:pPr marL="742950" lvl="1" indent="-285750">
              <a:buFont typeface="Arial" panose="020B0604020202020204" pitchFamily="34" charset="0"/>
              <a:buChar char="•"/>
            </a:pPr>
            <a:r>
              <a:rPr lang="en-CA" sz="2800"/>
              <a:t>Librarians involved in audiovisual collection management and acquisitions</a:t>
            </a:r>
          </a:p>
          <a:p>
            <a:pPr marL="742950" lvl="1" indent="-285750">
              <a:buFont typeface="Arial" panose="020B0604020202020204" pitchFamily="34" charset="0"/>
              <a:buChar char="•"/>
            </a:pPr>
            <a:r>
              <a:rPr lang="en-CA" sz="2800"/>
              <a:t>Librarians responsible for audiovisual database subscriptions</a:t>
            </a:r>
          </a:p>
          <a:p>
            <a:pPr lvl="1"/>
            <a:endParaRPr lang="en-CA" sz="2800"/>
          </a:p>
          <a:p>
            <a:pPr>
              <a:buFont typeface="Arial" panose="020B0604020202020204" pitchFamily="34" charset="0"/>
              <a:buChar char="•"/>
            </a:pPr>
            <a:r>
              <a:rPr lang="en-CA" sz="2800" b="1"/>
              <a:t>Program</a:t>
            </a:r>
            <a:endParaRPr lang="en-CA" sz="2800"/>
          </a:p>
          <a:p>
            <a:pPr marL="750888" lvl="1" indent="-293688">
              <a:buFont typeface="Arial" panose="020B0604020202020204" pitchFamily="34" charset="0"/>
              <a:buChar char="•"/>
            </a:pPr>
            <a:r>
              <a:rPr lang="en-CA" sz="2800"/>
              <a:t>Post-secondary institutions</a:t>
            </a:r>
          </a:p>
          <a:p>
            <a:pPr marL="750888" lvl="1" indent="-293688">
              <a:buFont typeface="Arial" panose="020B0604020202020204" pitchFamily="34" charset="0"/>
              <a:buChar char="•"/>
            </a:pPr>
            <a:r>
              <a:rPr lang="en-CA" sz="2800"/>
              <a:t>Presence of a film studies program</a:t>
            </a:r>
          </a:p>
          <a:p>
            <a:pPr lvl="0" algn="l">
              <a:lnSpc>
                <a:spcPts val="2519"/>
              </a:lnSpc>
              <a:spcBef>
                <a:spcPct val="0"/>
              </a:spcBef>
            </a:pPr>
            <a:endParaRPr lang="en-US" sz="2800" b="1" u="none" strike="noStrike" spc="20">
              <a:solidFill>
                <a:srgbClr val="FFFFFF">
                  <a:alpha val="81961"/>
                </a:srgbClr>
              </a:solidFill>
              <a:latin typeface="TT Mussels"/>
              <a:ea typeface="TT Mussels"/>
              <a:cs typeface="TT Mussels"/>
              <a:sym typeface="TT Mussels"/>
            </a:endParaRPr>
          </a:p>
        </p:txBody>
      </p:sp>
      <p:sp>
        <p:nvSpPr>
          <p:cNvPr id="9" name="TextBox 9">
            <a:extLst>
              <a:ext uri="{FF2B5EF4-FFF2-40B4-BE49-F238E27FC236}">
                <a16:creationId xmlns:a16="http://schemas.microsoft.com/office/drawing/2014/main" id="{7ED53A79-9D25-705E-ADC1-BC1B5D9EF2C5}"/>
              </a:ext>
            </a:extLst>
          </p:cNvPr>
          <p:cNvSpPr txBox="1"/>
          <p:nvPr/>
        </p:nvSpPr>
        <p:spPr>
          <a:xfrm>
            <a:off x="6082358" y="760023"/>
            <a:ext cx="10717608" cy="1430841"/>
          </a:xfrm>
          <a:prstGeom prst="rect">
            <a:avLst/>
          </a:prstGeom>
        </p:spPr>
        <p:txBody>
          <a:bodyPr lIns="0" tIns="0" rIns="0" bIns="0" rtlCol="0" anchor="t">
            <a:spAutoFit/>
          </a:bodyPr>
          <a:lstStyle/>
          <a:p>
            <a:pPr marL="0" lvl="0" indent="0" algn="l">
              <a:lnSpc>
                <a:spcPts val="11039"/>
              </a:lnSpc>
              <a:spcBef>
                <a:spcPct val="0"/>
              </a:spcBef>
            </a:pPr>
            <a:r>
              <a:rPr lang="en-US" sz="10000" u="none" strike="noStrike" spc="-251">
                <a:solidFill>
                  <a:srgbClr val="FF4444"/>
                </a:solidFill>
                <a:latin typeface="AC Compacta"/>
                <a:ea typeface="AC Compacta"/>
                <a:cs typeface="AC Compacta"/>
                <a:sym typeface="AC Compacta"/>
              </a:rPr>
              <a:t>Next steps</a:t>
            </a:r>
          </a:p>
        </p:txBody>
      </p:sp>
    </p:spTree>
    <p:extLst>
      <p:ext uri="{BB962C8B-B14F-4D97-AF65-F5344CB8AC3E}">
        <p14:creationId xmlns:p14="http://schemas.microsoft.com/office/powerpoint/2010/main" val="2899138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5055A-CB6A-FAF8-1531-959347E029D4}"/>
              </a:ext>
            </a:extLst>
          </p:cNvPr>
          <p:cNvSpPr>
            <a:spLocks noGrp="1"/>
          </p:cNvSpPr>
          <p:nvPr>
            <p:ph type="title"/>
          </p:nvPr>
        </p:nvSpPr>
        <p:spPr>
          <a:xfrm>
            <a:off x="221130" y="1016000"/>
            <a:ext cx="8919509" cy="1143000"/>
          </a:xfrm>
        </p:spPr>
        <p:txBody>
          <a:bodyPr>
            <a:noAutofit/>
          </a:bodyPr>
          <a:lstStyle/>
          <a:p>
            <a:r>
              <a:rPr lang="en-US" sz="7200" spc="-252">
                <a:solidFill>
                  <a:srgbClr val="FF4444"/>
                </a:solidFill>
                <a:latin typeface="AC Compacta"/>
                <a:ea typeface="ＭＳ Ｐゴシック" charset="0"/>
              </a:rPr>
              <a:t>What we will be covering today</a:t>
            </a:r>
            <a:endParaRPr lang="en-CA" sz="7200" spc="-252">
              <a:solidFill>
                <a:srgbClr val="FF4444"/>
              </a:solidFill>
              <a:latin typeface="AC Compacta"/>
              <a:ea typeface="ＭＳ Ｐゴシック" charset="0"/>
            </a:endParaRPr>
          </a:p>
        </p:txBody>
      </p:sp>
      <p:sp>
        <p:nvSpPr>
          <p:cNvPr id="3" name="Content Placeholder 2">
            <a:extLst>
              <a:ext uri="{FF2B5EF4-FFF2-40B4-BE49-F238E27FC236}">
                <a16:creationId xmlns:a16="http://schemas.microsoft.com/office/drawing/2014/main" id="{E032F4BA-3780-8EC0-9E75-CEEA42087300}"/>
              </a:ext>
            </a:extLst>
          </p:cNvPr>
          <p:cNvSpPr>
            <a:spLocks noGrp="1"/>
          </p:cNvSpPr>
          <p:nvPr>
            <p:ph idx="1"/>
          </p:nvPr>
        </p:nvSpPr>
        <p:spPr>
          <a:xfrm>
            <a:off x="263106" y="3416449"/>
            <a:ext cx="8641464" cy="4711551"/>
          </a:xfrm>
        </p:spPr>
        <p:txBody>
          <a:bodyPr vert="horz" lIns="91440" tIns="45720" rIns="91440" bIns="45720" rtlCol="0" anchor="t">
            <a:normAutofit/>
          </a:bodyPr>
          <a:lstStyle/>
          <a:p>
            <a:r>
              <a:rPr lang="en-US" sz="3600" dirty="0">
                <a:latin typeface="+mj-lt"/>
              </a:rPr>
              <a:t>Literature review</a:t>
            </a:r>
          </a:p>
          <a:p>
            <a:r>
              <a:rPr lang="en-US" sz="3600">
                <a:latin typeface="+mj-lt"/>
              </a:rPr>
              <a:t>A case study example: Concordia Library and the Visual Collections Repository (VCR)</a:t>
            </a:r>
            <a:endParaRPr lang="en-US" sz="3600">
              <a:latin typeface="+mj-lt"/>
              <a:ea typeface="Calibri"/>
              <a:cs typeface="Calibri"/>
            </a:endParaRPr>
          </a:p>
          <a:p>
            <a:r>
              <a:rPr lang="en-US" sz="3600" dirty="0">
                <a:latin typeface="+mj-lt"/>
              </a:rPr>
              <a:t>What the faculty says</a:t>
            </a:r>
          </a:p>
          <a:p>
            <a:r>
              <a:rPr lang="en-US" sz="3600" dirty="0">
                <a:latin typeface="+mj-lt"/>
              </a:rPr>
              <a:t>Next steps with the research project</a:t>
            </a:r>
            <a:endParaRPr lang="en-CA" sz="3600" dirty="0">
              <a:latin typeface="+mj-lt"/>
            </a:endParaRPr>
          </a:p>
        </p:txBody>
      </p:sp>
      <p:pic>
        <p:nvPicPr>
          <p:cNvPr id="4" name="Picture 7">
            <a:extLst>
              <a:ext uri="{FF2B5EF4-FFF2-40B4-BE49-F238E27FC236}">
                <a16:creationId xmlns:a16="http://schemas.microsoft.com/office/drawing/2014/main" id="{071EE85D-161B-6B9C-6A75-33F29D584523}"/>
              </a:ext>
            </a:extLst>
          </p:cNvPr>
          <p:cNvPicPr>
            <a:picLocks noChangeAspect="1"/>
          </p:cNvPicPr>
          <p:nvPr/>
        </p:nvPicPr>
        <p:blipFill>
          <a:blip r:embed="rId2">
            <a:extLst>
              <a:ext uri="{28A0092B-C50C-407E-A947-70E740481C1C}">
                <a14:useLocalDpi xmlns:a14="http://schemas.microsoft.com/office/drawing/2010/main" val="0"/>
              </a:ext>
            </a:extLst>
          </a:blip>
          <a:srcRect l="20783" r="20783"/>
          <a:stretch/>
        </p:blipFill>
        <p:spPr>
          <a:xfrm>
            <a:off x="9383431" y="0"/>
            <a:ext cx="9085886" cy="10287000"/>
          </a:xfrm>
          <a:prstGeom prst="rect">
            <a:avLst/>
          </a:prstGeom>
        </p:spPr>
      </p:pic>
    </p:spTree>
    <p:extLst>
      <p:ext uri="{BB962C8B-B14F-4D97-AF65-F5344CB8AC3E}">
        <p14:creationId xmlns:p14="http://schemas.microsoft.com/office/powerpoint/2010/main" val="3842904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B5719-4977-9246-6E7D-9629D262367D}"/>
            </a:ext>
          </a:extLst>
        </p:cNvPr>
        <p:cNvGrpSpPr/>
        <p:nvPr/>
      </p:nvGrpSpPr>
      <p:grpSpPr>
        <a:xfrm>
          <a:off x="0" y="0"/>
          <a:ext cx="0" cy="0"/>
          <a:chOff x="0" y="0"/>
          <a:chExt cx="0" cy="0"/>
        </a:xfrm>
      </p:grpSpPr>
      <p:grpSp>
        <p:nvGrpSpPr>
          <p:cNvPr id="6" name="Group 6">
            <a:extLst>
              <a:ext uri="{FF2B5EF4-FFF2-40B4-BE49-F238E27FC236}">
                <a16:creationId xmlns:a16="http://schemas.microsoft.com/office/drawing/2014/main" id="{08E9598A-6096-AC74-3C22-2C6E98D9AC1D}"/>
              </a:ext>
            </a:extLst>
          </p:cNvPr>
          <p:cNvGrpSpPr/>
          <p:nvPr/>
        </p:nvGrpSpPr>
        <p:grpSpPr>
          <a:xfrm>
            <a:off x="96114" y="100742"/>
            <a:ext cx="5542686" cy="10034990"/>
            <a:chOff x="0" y="0"/>
            <a:chExt cx="6018648" cy="10896716"/>
          </a:xfrm>
        </p:grpSpPr>
        <p:pic>
          <p:nvPicPr>
            <p:cNvPr id="7" name="Picture 7">
              <a:extLst>
                <a:ext uri="{FF2B5EF4-FFF2-40B4-BE49-F238E27FC236}">
                  <a16:creationId xmlns:a16="http://schemas.microsoft.com/office/drawing/2014/main" id="{91937A10-459E-A18B-FD50-280959B4F016}"/>
                </a:ext>
              </a:extLst>
            </p:cNvPr>
            <p:cNvPicPr>
              <a:picLocks noChangeAspect="1"/>
            </p:cNvPicPr>
            <p:nvPr/>
          </p:nvPicPr>
          <p:blipFill>
            <a:blip r:embed="rId3"/>
            <a:srcRect l="33530" r="33530"/>
            <a:stretch>
              <a:fillRect/>
            </a:stretch>
          </p:blipFill>
          <p:spPr>
            <a:xfrm>
              <a:off x="0" y="0"/>
              <a:ext cx="6018648" cy="10896716"/>
            </a:xfrm>
            <a:prstGeom prst="rect">
              <a:avLst/>
            </a:prstGeom>
          </p:spPr>
        </p:pic>
      </p:grpSp>
      <p:sp>
        <p:nvSpPr>
          <p:cNvPr id="8" name="TextBox 8">
            <a:extLst>
              <a:ext uri="{FF2B5EF4-FFF2-40B4-BE49-F238E27FC236}">
                <a16:creationId xmlns:a16="http://schemas.microsoft.com/office/drawing/2014/main" id="{AB25FACF-EEC6-76B1-E34E-F2E29591CC94}"/>
              </a:ext>
            </a:extLst>
          </p:cNvPr>
          <p:cNvSpPr txBox="1"/>
          <p:nvPr/>
        </p:nvSpPr>
        <p:spPr>
          <a:xfrm>
            <a:off x="6082358" y="2558177"/>
            <a:ext cx="10717608" cy="6894195"/>
          </a:xfrm>
          <a:prstGeom prst="rect">
            <a:avLst/>
          </a:prstGeom>
        </p:spPr>
        <p:txBody>
          <a:bodyPr lIns="0" tIns="0" rIns="0" bIns="0" rtlCol="0" anchor="t">
            <a:spAutoFit/>
          </a:bodyPr>
          <a:lstStyle/>
          <a:p>
            <a:pPr>
              <a:buNone/>
            </a:pPr>
            <a:r>
              <a:rPr lang="en-CA" sz="2800" b="1"/>
              <a:t>Areas of Inquiry Being Explored:</a:t>
            </a:r>
          </a:p>
          <a:p>
            <a:pPr>
              <a:buNone/>
            </a:pPr>
            <a:endParaRPr lang="en-CA" sz="2800"/>
          </a:p>
          <a:p>
            <a:pPr>
              <a:buFont typeface="Arial" panose="020B0604020202020204" pitchFamily="34" charset="0"/>
              <a:buChar char="•"/>
            </a:pPr>
            <a:r>
              <a:rPr lang="en-CA" sz="2800" b="1"/>
              <a:t>For Librarians:</a:t>
            </a:r>
          </a:p>
          <a:p>
            <a:pPr marL="742950" lvl="1" indent="-285750">
              <a:buFont typeface="Arial" panose="020B0604020202020204" pitchFamily="34" charset="0"/>
              <a:buChar char="•"/>
            </a:pPr>
            <a:r>
              <a:rPr lang="en-CA" sz="2800"/>
              <a:t>Size and scope of audiovisual collections</a:t>
            </a:r>
          </a:p>
          <a:p>
            <a:pPr marL="742950" lvl="1" indent="-285750">
              <a:buFont typeface="Arial" panose="020B0604020202020204" pitchFamily="34" charset="0"/>
              <a:buChar char="•"/>
            </a:pPr>
            <a:r>
              <a:rPr lang="en-CA" sz="2800"/>
              <a:t>Formats preserved and in active use (e.g., DVD, Blu-ray, digital, film reels)</a:t>
            </a:r>
          </a:p>
          <a:p>
            <a:pPr marL="742950" lvl="1" indent="-285750">
              <a:buFont typeface="Arial" panose="020B0604020202020204" pitchFamily="34" charset="0"/>
              <a:buChar char="•"/>
            </a:pPr>
            <a:r>
              <a:rPr lang="en-CA" sz="2800"/>
              <a:t>Acquisition models and preferred formats</a:t>
            </a:r>
          </a:p>
          <a:p>
            <a:pPr marL="742950" lvl="1" indent="-285750">
              <a:buFont typeface="Arial" panose="020B0604020202020204" pitchFamily="34" charset="0"/>
              <a:buChar char="•"/>
            </a:pPr>
            <a:r>
              <a:rPr lang="en-CA" sz="2800"/>
              <a:t>Availability of on-site film viewing facilities (in library or special collections)</a:t>
            </a:r>
          </a:p>
          <a:p>
            <a:pPr marL="742950" lvl="1" indent="-285750">
              <a:buFont typeface="Arial" panose="020B0604020202020204" pitchFamily="34" charset="0"/>
              <a:buChar char="•"/>
            </a:pPr>
            <a:endParaRPr lang="en-CA" sz="2800"/>
          </a:p>
          <a:p>
            <a:pPr>
              <a:buFont typeface="Arial" panose="020B0604020202020204" pitchFamily="34" charset="0"/>
              <a:buChar char="•"/>
            </a:pPr>
            <a:r>
              <a:rPr lang="en-CA" sz="2800" b="1"/>
              <a:t>For Film Studies Professors:</a:t>
            </a:r>
          </a:p>
          <a:p>
            <a:pPr marL="742950" lvl="1" indent="-285750">
              <a:buFont typeface="Arial" panose="020B0604020202020204" pitchFamily="34" charset="0"/>
              <a:buChar char="•"/>
            </a:pPr>
            <a:r>
              <a:rPr lang="en-CA" sz="2800"/>
              <a:t>Preferred formats for teaching (e.g., DVD, Blu-ray, streaming, </a:t>
            </a:r>
            <a:r>
              <a:rPr lang="en-CA" sz="2800" err="1"/>
              <a:t>16mm</a:t>
            </a:r>
            <a:r>
              <a:rPr lang="en-CA" sz="2800"/>
              <a:t>)</a:t>
            </a:r>
          </a:p>
          <a:p>
            <a:pPr marL="742950" lvl="1" indent="-285750">
              <a:buFont typeface="Arial" panose="020B0604020202020204" pitchFamily="34" charset="0"/>
              <a:buChar char="•"/>
            </a:pPr>
            <a:r>
              <a:rPr lang="en-CA" sz="2800"/>
              <a:t>How films are integrated into curriculum (clips vs. full features)</a:t>
            </a:r>
          </a:p>
          <a:p>
            <a:pPr marL="742950" lvl="1" indent="-285750">
              <a:buFont typeface="Arial" panose="020B0604020202020204" pitchFamily="34" charset="0"/>
              <a:buChar char="•"/>
            </a:pPr>
            <a:r>
              <a:rPr lang="en-CA" sz="2800"/>
              <a:t>Whether films are assigned for in-class or out-of-class viewing</a:t>
            </a:r>
          </a:p>
          <a:p>
            <a:pPr marL="742950" lvl="1" indent="-285750">
              <a:buFont typeface="Arial" panose="020B0604020202020204" pitchFamily="34" charset="0"/>
              <a:buChar char="•"/>
            </a:pPr>
            <a:r>
              <a:rPr lang="en-CA" sz="2800"/>
              <a:t>Use of consumer streaming platforms (e.g., Netflix, Apple TV) as mandatory resources</a:t>
            </a:r>
            <a:endParaRPr lang="en-US" sz="2800" b="1" u="none" strike="noStrike" spc="20">
              <a:solidFill>
                <a:srgbClr val="FFFFFF">
                  <a:alpha val="81961"/>
                </a:srgbClr>
              </a:solidFill>
              <a:latin typeface="TT Mussels"/>
              <a:ea typeface="TT Mussels"/>
              <a:cs typeface="TT Mussels"/>
              <a:sym typeface="TT Mussels"/>
            </a:endParaRPr>
          </a:p>
        </p:txBody>
      </p:sp>
      <p:sp>
        <p:nvSpPr>
          <p:cNvPr id="2" name="TextBox 9">
            <a:extLst>
              <a:ext uri="{FF2B5EF4-FFF2-40B4-BE49-F238E27FC236}">
                <a16:creationId xmlns:a16="http://schemas.microsoft.com/office/drawing/2014/main" id="{3CA5418A-62EB-0CCB-52B8-CD0C5E871679}"/>
              </a:ext>
            </a:extLst>
          </p:cNvPr>
          <p:cNvSpPr txBox="1"/>
          <p:nvPr/>
        </p:nvSpPr>
        <p:spPr>
          <a:xfrm>
            <a:off x="6082358" y="760023"/>
            <a:ext cx="10717608" cy="1430841"/>
          </a:xfrm>
          <a:prstGeom prst="rect">
            <a:avLst/>
          </a:prstGeom>
        </p:spPr>
        <p:txBody>
          <a:bodyPr lIns="0" tIns="0" rIns="0" bIns="0" rtlCol="0" anchor="t">
            <a:spAutoFit/>
          </a:bodyPr>
          <a:lstStyle/>
          <a:p>
            <a:pPr marL="0" lvl="0" indent="0" algn="l">
              <a:lnSpc>
                <a:spcPts val="11039"/>
              </a:lnSpc>
              <a:spcBef>
                <a:spcPct val="0"/>
              </a:spcBef>
            </a:pPr>
            <a:r>
              <a:rPr lang="en-US" sz="10000" u="none" strike="noStrike" spc="-251">
                <a:solidFill>
                  <a:srgbClr val="FF4444"/>
                </a:solidFill>
                <a:latin typeface="AC Compacta"/>
                <a:ea typeface="AC Compacta"/>
                <a:cs typeface="AC Compacta"/>
                <a:sym typeface="AC Compacta"/>
              </a:rPr>
              <a:t>Next steps</a:t>
            </a:r>
          </a:p>
        </p:txBody>
      </p:sp>
    </p:spTree>
    <p:extLst>
      <p:ext uri="{BB962C8B-B14F-4D97-AF65-F5344CB8AC3E}">
        <p14:creationId xmlns:p14="http://schemas.microsoft.com/office/powerpoint/2010/main" val="1691591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1CA0-08F5-A4FD-8AE3-54B22047961A}"/>
              </a:ext>
            </a:extLst>
          </p:cNvPr>
          <p:cNvSpPr>
            <a:spLocks noGrp="1"/>
          </p:cNvSpPr>
          <p:nvPr>
            <p:ph type="title"/>
          </p:nvPr>
        </p:nvSpPr>
        <p:spPr>
          <a:xfrm>
            <a:off x="457200" y="547687"/>
            <a:ext cx="9982200" cy="1143000"/>
          </a:xfrm>
        </p:spPr>
        <p:txBody>
          <a:bodyPr>
            <a:noAutofit/>
          </a:bodyPr>
          <a:lstStyle/>
          <a:p>
            <a:r>
              <a:rPr lang="en-CA" sz="8800" spc="-252">
                <a:solidFill>
                  <a:srgbClr val="FF4444"/>
                </a:solidFill>
                <a:latin typeface="AC Compacta"/>
                <a:ea typeface="ＭＳ Ｐゴシック" charset="0"/>
              </a:rPr>
              <a:t>References and further reading</a:t>
            </a:r>
          </a:p>
        </p:txBody>
      </p:sp>
      <p:sp>
        <p:nvSpPr>
          <p:cNvPr id="3" name="Content Placeholder 2">
            <a:extLst>
              <a:ext uri="{FF2B5EF4-FFF2-40B4-BE49-F238E27FC236}">
                <a16:creationId xmlns:a16="http://schemas.microsoft.com/office/drawing/2014/main" id="{158B8C91-249B-5E58-16B2-31362DB0C3B6}"/>
              </a:ext>
            </a:extLst>
          </p:cNvPr>
          <p:cNvSpPr>
            <a:spLocks noGrp="1"/>
          </p:cNvSpPr>
          <p:nvPr>
            <p:ph sz="half" idx="1"/>
          </p:nvPr>
        </p:nvSpPr>
        <p:spPr>
          <a:xfrm>
            <a:off x="647701" y="2357437"/>
            <a:ext cx="8382002" cy="7381874"/>
          </a:xfrm>
        </p:spPr>
        <p:txBody>
          <a:bodyPr>
            <a:noAutofit/>
          </a:bodyPr>
          <a:lstStyle/>
          <a:p>
            <a:r>
              <a:rPr lang="en-CA" sz="2400"/>
              <a:t>Benedetti, S., &amp; Cross, J. G. (2024). A question of longevity: Ongoing value of documentary film in an academic library. Collection &amp; Curation, 43(4), 105–110. </a:t>
            </a:r>
            <a:r>
              <a:rPr lang="en-CA" sz="2400">
                <a:hlinkClick r:id="rId2"/>
              </a:rPr>
              <a:t>https://doi.org/10.1108/CC-12-2023-0042</a:t>
            </a:r>
            <a:endParaRPr lang="en-CA" sz="2400"/>
          </a:p>
          <a:p>
            <a:r>
              <a:rPr lang="en-CA" sz="2400"/>
              <a:t>Costanzo, W. (1995). Teaching Film with Laserdiscs. Cinema Journal, 34(4), 78-83. </a:t>
            </a:r>
            <a:r>
              <a:rPr lang="en-CA" sz="2400">
                <a:hlinkClick r:id="rId3"/>
              </a:rPr>
              <a:t>https://www.jstor.org/stable/1225580</a:t>
            </a:r>
            <a:r>
              <a:rPr lang="en-CA" sz="2400"/>
              <a:t> </a:t>
            </a:r>
          </a:p>
          <a:p>
            <a:r>
              <a:rPr lang="en-CA" sz="2400"/>
              <a:t>Fullmer, M. (2023). Future Proofing Streaming Video Acquisitions: A Medium Sized Academic Library Adapts. Technical Services Quarterly, 40(2), 59–75. </a:t>
            </a:r>
            <a:r>
              <a:rPr lang="en-CA" sz="2400">
                <a:hlinkClick r:id="rId4"/>
              </a:rPr>
              <a:t>https://doi.org/10.1080/07317131.2023.2187109</a:t>
            </a:r>
            <a:endParaRPr lang="en-CA" sz="2400"/>
          </a:p>
          <a:p>
            <a:r>
              <a:rPr lang="en-CA" sz="2400" err="1"/>
              <a:t>Hagener</a:t>
            </a:r>
            <a:r>
              <a:rPr lang="en-CA" sz="2400"/>
              <a:t>, M., &amp; Kammerer, D. (2020). Streams are my reality. Der Online-</a:t>
            </a:r>
            <a:r>
              <a:rPr lang="en-CA" sz="2400" err="1"/>
              <a:t>Zugang</a:t>
            </a:r>
            <a:r>
              <a:rPr lang="en-CA" sz="2400"/>
              <a:t> </a:t>
            </a:r>
            <a:r>
              <a:rPr lang="en-CA" sz="2400" err="1"/>
              <a:t>zu</a:t>
            </a:r>
            <a:r>
              <a:rPr lang="en-CA" sz="2400"/>
              <a:t> </a:t>
            </a:r>
            <a:r>
              <a:rPr lang="en-CA" sz="2400" err="1"/>
              <a:t>Filmen</a:t>
            </a:r>
            <a:r>
              <a:rPr lang="en-CA" sz="2400"/>
              <a:t> </a:t>
            </a:r>
            <a:r>
              <a:rPr lang="en-CA" sz="2400" err="1"/>
              <a:t>aus</a:t>
            </a:r>
            <a:r>
              <a:rPr lang="en-CA" sz="2400"/>
              <a:t> Sicht der </a:t>
            </a:r>
            <a:r>
              <a:rPr lang="en-CA" sz="2400" err="1"/>
              <a:t>Filmwissenschaft</a:t>
            </a:r>
            <a:r>
              <a:rPr lang="en-CA" sz="2400"/>
              <a:t>. </a:t>
            </a:r>
            <a:r>
              <a:rPr lang="en-CA" sz="2400" err="1"/>
              <a:t>Bibliothek</a:t>
            </a:r>
            <a:r>
              <a:rPr lang="en-CA" sz="2400"/>
              <a:t> Forschung und Praxis, 44(3), 467–473. </a:t>
            </a:r>
            <a:r>
              <a:rPr lang="en-CA" sz="2400">
                <a:hlinkClick r:id="rId5"/>
              </a:rPr>
              <a:t>https://doi.org/10.1515/bfp-2020-2050</a:t>
            </a:r>
            <a:r>
              <a:rPr lang="en-CA" sz="2400"/>
              <a:t> [translated using </a:t>
            </a:r>
            <a:r>
              <a:rPr lang="en-CA" sz="2400" err="1"/>
              <a:t>DeepL</a:t>
            </a:r>
            <a:r>
              <a:rPr lang="en-CA" sz="2400"/>
              <a:t> Translator]</a:t>
            </a:r>
          </a:p>
          <a:p>
            <a:r>
              <a:rPr lang="en-CA" sz="2400"/>
              <a:t>Levenson, H. N., &amp; Lombardo, S. V. (2023). The State of Streaming Video Content at Academic Libraries. Collection Management, 48(4), 397–408. </a:t>
            </a:r>
            <a:r>
              <a:rPr lang="en-CA" sz="2400">
                <a:hlinkClick r:id="rId6"/>
              </a:rPr>
              <a:t>https://doi.org/10.1080/01462679.2023.2255561</a:t>
            </a:r>
            <a:endParaRPr lang="en-CA" sz="2400"/>
          </a:p>
          <a:p>
            <a:endParaRPr lang="en-CA" sz="2700"/>
          </a:p>
        </p:txBody>
      </p:sp>
      <p:sp>
        <p:nvSpPr>
          <p:cNvPr id="4" name="Content Placeholder 3">
            <a:extLst>
              <a:ext uri="{FF2B5EF4-FFF2-40B4-BE49-F238E27FC236}">
                <a16:creationId xmlns:a16="http://schemas.microsoft.com/office/drawing/2014/main" id="{995E768B-C4C4-514E-CBC8-4F0317CB5591}"/>
              </a:ext>
            </a:extLst>
          </p:cNvPr>
          <p:cNvSpPr>
            <a:spLocks noGrp="1"/>
          </p:cNvSpPr>
          <p:nvPr>
            <p:ph sz="half" idx="2"/>
          </p:nvPr>
        </p:nvSpPr>
        <p:spPr>
          <a:xfrm>
            <a:off x="9258300" y="2357438"/>
            <a:ext cx="8782050" cy="7381875"/>
          </a:xfrm>
        </p:spPr>
        <p:txBody>
          <a:bodyPr>
            <a:noAutofit/>
          </a:bodyPr>
          <a:lstStyle/>
          <a:p>
            <a:r>
              <a:rPr lang="en-CA" sz="2400"/>
              <a:t>Proctor, J. (2018). Testing assumptions: Is streaming video really preferable to DVDs? Journal of Electronic Resources Librarianship, 30(2), 84–90. </a:t>
            </a:r>
            <a:r>
              <a:rPr lang="en-CA" sz="2400">
                <a:hlinkClick r:id="rId7"/>
              </a:rPr>
              <a:t>https://doi.org/10.1080/1941126X.2018.1465516</a:t>
            </a:r>
            <a:endParaRPr lang="en-CA" sz="2400"/>
          </a:p>
          <a:p>
            <a:r>
              <a:rPr lang="en-CA" sz="2400"/>
              <a:t>Rodgers, W. (2018). Buy, borrow, or steal? Film access for film studies students. College &amp; Research Libraries, 79(4), 568.</a:t>
            </a:r>
          </a:p>
          <a:p>
            <a:r>
              <a:rPr lang="en-CA" sz="2400"/>
              <a:t>Smith, C. (2024). Lack of Collections as Data: Making Meaning out of the Films We Cannot See. The Canadian Journal of Information and Library Science / La Revue Canadienne Des Sciences de </a:t>
            </a:r>
            <a:r>
              <a:rPr lang="en-CA" sz="2400" err="1"/>
              <a:t>l’information</a:t>
            </a:r>
            <a:r>
              <a:rPr lang="en-CA" sz="2400"/>
              <a:t> et de </a:t>
            </a:r>
            <a:r>
              <a:rPr lang="en-CA" sz="2400" err="1"/>
              <a:t>Bibliothéconomie</a:t>
            </a:r>
            <a:r>
              <a:rPr lang="en-CA" sz="2400"/>
              <a:t>, 47(3), 3–12. </a:t>
            </a:r>
            <a:r>
              <a:rPr lang="en-CA" sz="2400">
                <a:hlinkClick r:id="rId8"/>
              </a:rPr>
              <a:t>https://doi.org/10.5206/cjils-rcsib.v47i3.18988</a:t>
            </a:r>
            <a:endParaRPr lang="en-CA" sz="2400"/>
          </a:p>
          <a:p>
            <a:r>
              <a:rPr lang="en-CA" sz="2400"/>
              <a:t>Smith, C. F. (2022). Exploring Streaming Media and Course Reserves: A Case Study. Technical Services Quarterly, 39(3), 272–288. </a:t>
            </a:r>
            <a:r>
              <a:rPr lang="en-CA" sz="2400">
                <a:hlinkClick r:id="rId9"/>
              </a:rPr>
              <a:t>https://doi.org/10.1080/07317131.2022.2082661</a:t>
            </a:r>
            <a:endParaRPr lang="en-CA" sz="2400"/>
          </a:p>
          <a:p>
            <a:r>
              <a:rPr lang="en-CA" sz="2400"/>
              <a:t>Smith, C. F., Graham, R., &amp; </a:t>
            </a:r>
            <a:r>
              <a:rPr lang="en-CA" sz="2400" err="1"/>
              <a:t>Revitt</a:t>
            </a:r>
            <a:r>
              <a:rPr lang="en-CA" sz="2400"/>
              <a:t>, E. (2024). Leaps in Media Access &amp; Reuse: Copyright Codes of Best Practice. Proceedings of the Annual Conference of CAIS / </a:t>
            </a:r>
            <a:r>
              <a:rPr lang="en-CA" sz="2400" err="1"/>
              <a:t>Actes</a:t>
            </a:r>
            <a:r>
              <a:rPr lang="en-CA" sz="2400"/>
              <a:t> Du </a:t>
            </a:r>
            <a:r>
              <a:rPr lang="en-CA" sz="2400" err="1"/>
              <a:t>Congrès</a:t>
            </a:r>
            <a:r>
              <a:rPr lang="en-CA" sz="2400"/>
              <a:t> Annuel de </a:t>
            </a:r>
            <a:r>
              <a:rPr lang="en-CA" sz="2400" err="1"/>
              <a:t>l’ACSI</a:t>
            </a:r>
            <a:r>
              <a:rPr lang="en-CA" sz="2400"/>
              <a:t>. </a:t>
            </a:r>
            <a:r>
              <a:rPr lang="en-CA" sz="2400">
                <a:hlinkClick r:id="rId10"/>
              </a:rPr>
              <a:t>https://doi.org/10.29173/cais1988</a:t>
            </a:r>
            <a:r>
              <a:rPr lang="en-CA" sz="2400"/>
              <a:t> </a:t>
            </a:r>
          </a:p>
          <a:p>
            <a:endParaRPr lang="en-CA"/>
          </a:p>
        </p:txBody>
      </p:sp>
    </p:spTree>
    <p:extLst>
      <p:ext uri="{BB962C8B-B14F-4D97-AF65-F5344CB8AC3E}">
        <p14:creationId xmlns:p14="http://schemas.microsoft.com/office/powerpoint/2010/main" val="1066891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 name="Group 4"/>
          <p:cNvGrpSpPr/>
          <p:nvPr/>
        </p:nvGrpSpPr>
        <p:grpSpPr>
          <a:xfrm>
            <a:off x="-571500" y="-381000"/>
            <a:ext cx="19431000" cy="4286250"/>
            <a:chOff x="0" y="0"/>
            <a:chExt cx="5117630" cy="1128889"/>
          </a:xfrm>
        </p:grpSpPr>
        <p:sp>
          <p:nvSpPr>
            <p:cNvPr id="5" name="Freeform 5">
              <a:extLst>
                <a:ext uri="{C183D7F6-B498-43B3-948B-1728B52AA6E4}">
                  <adec:decorative xmlns:adec="http://schemas.microsoft.com/office/drawing/2017/decorative" val="1"/>
                </a:ext>
              </a:extLst>
            </p:cNvPr>
            <p:cNvSpPr/>
            <p:nvPr/>
          </p:nvSpPr>
          <p:spPr>
            <a:xfrm>
              <a:off x="0" y="0"/>
              <a:ext cx="5117629" cy="1128889"/>
            </a:xfrm>
            <a:custGeom>
              <a:avLst/>
              <a:gdLst/>
              <a:ahLst/>
              <a:cxnLst/>
              <a:rect l="l" t="t" r="r" b="b"/>
              <a:pathLst>
                <a:path w="5117629" h="1128889">
                  <a:moveTo>
                    <a:pt x="0" y="0"/>
                  </a:moveTo>
                  <a:lnTo>
                    <a:pt x="5117629" y="0"/>
                  </a:lnTo>
                  <a:lnTo>
                    <a:pt x="5117629" y="1128889"/>
                  </a:lnTo>
                  <a:lnTo>
                    <a:pt x="0" y="1128889"/>
                  </a:lnTo>
                  <a:close/>
                </a:path>
              </a:pathLst>
            </a:custGeom>
            <a:solidFill>
              <a:srgbClr val="000000">
                <a:alpha val="0"/>
              </a:srgbClr>
            </a:solidFill>
          </p:spPr>
          <p:txBody>
            <a:bodyPr/>
            <a:lstStyle/>
            <a:p>
              <a:endParaRPr lang="fr-CA"/>
            </a:p>
          </p:txBody>
        </p:sp>
        <p:sp>
          <p:nvSpPr>
            <p:cNvPr id="6" name="TextBox 6"/>
            <p:cNvSpPr txBox="1"/>
            <p:nvPr/>
          </p:nvSpPr>
          <p:spPr>
            <a:xfrm>
              <a:off x="0" y="-57150"/>
              <a:ext cx="5117630" cy="1186039"/>
            </a:xfrm>
            <a:prstGeom prst="rect">
              <a:avLst/>
            </a:prstGeom>
          </p:spPr>
          <p:txBody>
            <a:bodyPr lIns="50800" tIns="50800" rIns="50800" bIns="50800" rtlCol="0" anchor="ctr"/>
            <a:lstStyle/>
            <a:p>
              <a:pPr algn="ctr">
                <a:lnSpc>
                  <a:spcPts val="3109"/>
                </a:lnSpc>
              </a:pPr>
              <a:endParaRPr/>
            </a:p>
          </p:txBody>
        </p:sp>
      </p:grpSp>
      <p:pic>
        <p:nvPicPr>
          <p:cNvPr id="2" name="Black Retro Cinema Old Movie Credits Video (3).mp4">
            <a:hlinkClick r:id="" action="ppaction://media"/>
            <a:extLst>
              <a:ext uri="{FF2B5EF4-FFF2-40B4-BE49-F238E27FC236}">
                <a16:creationId xmlns:a16="http://schemas.microsoft.com/office/drawing/2014/main" id="{3CD200BC-BC89-612B-0095-BF46C01E98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B853-1684-1CD4-AF92-BAABFD12FE57}"/>
              </a:ext>
            </a:extLst>
          </p:cNvPr>
          <p:cNvSpPr>
            <a:spLocks noGrp="1"/>
          </p:cNvSpPr>
          <p:nvPr>
            <p:ph type="title"/>
          </p:nvPr>
        </p:nvSpPr>
        <p:spPr>
          <a:xfrm>
            <a:off x="1142705" y="525294"/>
            <a:ext cx="6970356" cy="2436780"/>
          </a:xfrm>
        </p:spPr>
        <p:txBody>
          <a:bodyPr anchor="ctr">
            <a:normAutofit/>
          </a:bodyPr>
          <a:lstStyle/>
          <a:p>
            <a:r>
              <a:rPr lang="en-CA" sz="7200" spc="-252">
                <a:solidFill>
                  <a:srgbClr val="FF4444"/>
                </a:solidFill>
                <a:latin typeface="AC Compacta"/>
                <a:ea typeface="ＭＳ Ｐゴシック" charset="0"/>
              </a:rPr>
              <a:t>Literature review</a:t>
            </a:r>
          </a:p>
        </p:txBody>
      </p:sp>
      <p:sp>
        <p:nvSpPr>
          <p:cNvPr id="3" name="Content Placeholder 2">
            <a:extLst>
              <a:ext uri="{FF2B5EF4-FFF2-40B4-BE49-F238E27FC236}">
                <a16:creationId xmlns:a16="http://schemas.microsoft.com/office/drawing/2014/main" id="{02FD7FDC-FDE7-EF57-3096-A922502FFD3F}"/>
              </a:ext>
            </a:extLst>
          </p:cNvPr>
          <p:cNvSpPr>
            <a:spLocks noGrp="1"/>
          </p:cNvSpPr>
          <p:nvPr>
            <p:ph idx="1"/>
          </p:nvPr>
        </p:nvSpPr>
        <p:spPr>
          <a:xfrm>
            <a:off x="1142705" y="2962075"/>
            <a:ext cx="6970358" cy="5419724"/>
          </a:xfrm>
        </p:spPr>
        <p:txBody>
          <a:bodyPr anchor="ctr">
            <a:normAutofit/>
          </a:bodyPr>
          <a:lstStyle/>
          <a:p>
            <a:pPr marL="0" indent="0">
              <a:buNone/>
            </a:pPr>
            <a:r>
              <a:rPr lang="en-CA" sz="3400" b="1" dirty="0"/>
              <a:t>Focus is on:</a:t>
            </a:r>
          </a:p>
          <a:p>
            <a:r>
              <a:rPr lang="en-CA" sz="3400" dirty="0"/>
              <a:t>Physical formats for film, particularly DVDs and Blu-ray, versus streaming</a:t>
            </a:r>
          </a:p>
          <a:p>
            <a:r>
              <a:rPr lang="en-CA" sz="3400" dirty="0"/>
              <a:t>How film studies instructors use these collections</a:t>
            </a:r>
          </a:p>
          <a:p>
            <a:r>
              <a:rPr lang="en-CA" sz="3400" dirty="0"/>
              <a:t>Providing access to these formats in academic settings</a:t>
            </a:r>
          </a:p>
          <a:p>
            <a:pPr lvl="1"/>
            <a:endParaRPr lang="en-CA" sz="3000" dirty="0"/>
          </a:p>
        </p:txBody>
      </p:sp>
      <p:pic>
        <p:nvPicPr>
          <p:cNvPr id="8" name="Picture 7" descr="A pile of cds&#10;&#10;AI-generated content may be incorrect.">
            <a:extLst>
              <a:ext uri="{FF2B5EF4-FFF2-40B4-BE49-F238E27FC236}">
                <a16:creationId xmlns:a16="http://schemas.microsoft.com/office/drawing/2014/main" id="{5996BDCB-2E61-9FA2-9E47-F1053E72E445}"/>
              </a:ext>
            </a:extLst>
          </p:cNvPr>
          <p:cNvPicPr>
            <a:picLocks noChangeAspect="1"/>
          </p:cNvPicPr>
          <p:nvPr/>
        </p:nvPicPr>
        <p:blipFill>
          <a:blip r:embed="rId2" cstate="print">
            <a:extLst>
              <a:ext uri="{28A0092B-C50C-407E-A947-70E740481C1C}">
                <a14:useLocalDpi xmlns:a14="http://schemas.microsoft.com/office/drawing/2010/main" val="0"/>
              </a:ext>
            </a:extLst>
          </a:blip>
          <a:srcRect l="31843" t="-477" r="9267" b="477"/>
          <a:stretch/>
        </p:blipFill>
        <p:spPr>
          <a:xfrm>
            <a:off x="9383431" y="0"/>
            <a:ext cx="9085886" cy="10287000"/>
          </a:xfrm>
          <a:prstGeom prst="rect">
            <a:avLst/>
          </a:prstGeom>
        </p:spPr>
      </p:pic>
      <p:sp>
        <p:nvSpPr>
          <p:cNvPr id="4" name="Speech Bubble: Rectangle with Corners Rounded 3">
            <a:extLst>
              <a:ext uri="{FF2B5EF4-FFF2-40B4-BE49-F238E27FC236}">
                <a16:creationId xmlns:a16="http://schemas.microsoft.com/office/drawing/2014/main" id="{F998B7AC-C422-5041-03B7-8F7876A88EE1}"/>
              </a:ext>
            </a:extLst>
          </p:cNvPr>
          <p:cNvSpPr/>
          <p:nvPr/>
        </p:nvSpPr>
        <p:spPr>
          <a:xfrm>
            <a:off x="9575118" y="2212202"/>
            <a:ext cx="8514609" cy="2576100"/>
          </a:xfrm>
          <a:prstGeom prst="wedgeRoundRectCallout">
            <a:avLst>
              <a:gd name="adj1" fmla="val 9099"/>
              <a:gd name="adj2" fmla="val 7319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6" name="TextBox 5">
            <a:extLst>
              <a:ext uri="{FF2B5EF4-FFF2-40B4-BE49-F238E27FC236}">
                <a16:creationId xmlns:a16="http://schemas.microsoft.com/office/drawing/2014/main" id="{D5DC5817-407A-3301-6AE4-05F1DF4C8F40}"/>
              </a:ext>
            </a:extLst>
          </p:cNvPr>
          <p:cNvSpPr txBox="1"/>
          <p:nvPr/>
        </p:nvSpPr>
        <p:spPr>
          <a:xfrm>
            <a:off x="9842312" y="2443771"/>
            <a:ext cx="7944593" cy="2169825"/>
          </a:xfrm>
          <a:prstGeom prst="rect">
            <a:avLst/>
          </a:prstGeom>
          <a:noFill/>
        </p:spPr>
        <p:txBody>
          <a:bodyPr wrap="square" rtlCol="0">
            <a:spAutoFit/>
          </a:bodyPr>
          <a:lstStyle/>
          <a:p>
            <a:r>
              <a:rPr lang="en-CA" sz="2700"/>
              <a:t>“While streaming media has been used by academic libraries for some time now, the literature on this topic. . . is still emerging post-pandemic. What is more, it can become dated very quickly.”</a:t>
            </a:r>
          </a:p>
          <a:p>
            <a:r>
              <a:rPr lang="en-CA" sz="2700"/>
              <a:t>(Fullmer, 2023, p. 60)</a:t>
            </a:r>
          </a:p>
        </p:txBody>
      </p:sp>
    </p:spTree>
    <p:extLst>
      <p:ext uri="{BB962C8B-B14F-4D97-AF65-F5344CB8AC3E}">
        <p14:creationId xmlns:p14="http://schemas.microsoft.com/office/powerpoint/2010/main" val="385304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9F6A-351E-F881-E58B-EE83AD739E58}"/>
              </a:ext>
            </a:extLst>
          </p:cNvPr>
          <p:cNvSpPr>
            <a:spLocks noGrp="1"/>
          </p:cNvSpPr>
          <p:nvPr>
            <p:ph type="title"/>
          </p:nvPr>
        </p:nvSpPr>
        <p:spPr>
          <a:xfrm>
            <a:off x="12119966" y="731087"/>
            <a:ext cx="5053851" cy="2424305"/>
          </a:xfrm>
        </p:spPr>
        <p:txBody>
          <a:bodyPr anchor="b">
            <a:normAutofit/>
          </a:bodyPr>
          <a:lstStyle/>
          <a:p>
            <a:r>
              <a:rPr lang="en-US" sz="7200" spc="-252">
                <a:solidFill>
                  <a:srgbClr val="FF4444"/>
                </a:solidFill>
                <a:latin typeface="AC Compacta"/>
                <a:ea typeface="ＭＳ Ｐゴシック" charset="0"/>
              </a:rPr>
              <a:t>Why is physical media still with us?</a:t>
            </a:r>
            <a:endParaRPr lang="en-CA" sz="7200" spc="-252">
              <a:solidFill>
                <a:srgbClr val="FF4444"/>
              </a:solidFill>
              <a:latin typeface="AC Compacta"/>
              <a:ea typeface="ＭＳ Ｐゴシック" charset="0"/>
            </a:endParaRPr>
          </a:p>
        </p:txBody>
      </p:sp>
      <p:pic>
        <p:nvPicPr>
          <p:cNvPr id="5" name="Picture 4" descr="Film reel and slate">
            <a:extLst>
              <a:ext uri="{FF2B5EF4-FFF2-40B4-BE49-F238E27FC236}">
                <a16:creationId xmlns:a16="http://schemas.microsoft.com/office/drawing/2014/main" id="{A0251530-8B83-A275-9353-57042BB5AB1B}"/>
              </a:ext>
            </a:extLst>
          </p:cNvPr>
          <p:cNvPicPr>
            <a:picLocks noChangeAspect="1"/>
          </p:cNvPicPr>
          <p:nvPr/>
        </p:nvPicPr>
        <p:blipFill>
          <a:blip r:embed="rId2"/>
          <a:srcRect l="4325" r="23744" b="-1"/>
          <a:stretch/>
        </p:blipFill>
        <p:spPr>
          <a:xfrm>
            <a:off x="31" y="15"/>
            <a:ext cx="11085365" cy="10286985"/>
          </a:xfrm>
          <a:prstGeom prst="rect">
            <a:avLst/>
          </a:prstGeom>
        </p:spPr>
      </p:pic>
      <p:sp>
        <p:nvSpPr>
          <p:cNvPr id="3" name="Content Placeholder 2">
            <a:extLst>
              <a:ext uri="{FF2B5EF4-FFF2-40B4-BE49-F238E27FC236}">
                <a16:creationId xmlns:a16="http://schemas.microsoft.com/office/drawing/2014/main" id="{49FC7B4D-A406-B436-AF01-38B8F6920B5C}"/>
              </a:ext>
            </a:extLst>
          </p:cNvPr>
          <p:cNvSpPr>
            <a:spLocks noGrp="1"/>
          </p:cNvSpPr>
          <p:nvPr>
            <p:ph idx="1"/>
          </p:nvPr>
        </p:nvSpPr>
        <p:spPr>
          <a:xfrm>
            <a:off x="11518649" y="3800214"/>
            <a:ext cx="6702024" cy="5171748"/>
          </a:xfrm>
        </p:spPr>
        <p:txBody>
          <a:bodyPr anchor="t">
            <a:noAutofit/>
          </a:bodyPr>
          <a:lstStyle/>
          <a:p>
            <a:r>
              <a:rPr lang="en-US" sz="2800" dirty="0"/>
              <a:t>Streaming access can be problematical </a:t>
            </a:r>
          </a:p>
          <a:p>
            <a:r>
              <a:rPr lang="en-US" sz="2800" dirty="0"/>
              <a:t>Some films are not available in other formats</a:t>
            </a:r>
          </a:p>
          <a:p>
            <a:r>
              <a:rPr lang="en-US" sz="2800" dirty="0"/>
              <a:t>Viewing quality may be more controllable</a:t>
            </a:r>
          </a:p>
          <a:p>
            <a:r>
              <a:rPr lang="en-US" sz="2800" dirty="0"/>
              <a:t>Access may be more reliable</a:t>
            </a:r>
          </a:p>
          <a:p>
            <a:r>
              <a:rPr lang="en-US" sz="2800" dirty="0"/>
              <a:t>Managing copyright questions may be more straightforward</a:t>
            </a:r>
          </a:p>
          <a:p>
            <a:r>
              <a:rPr lang="en-US" sz="2800" dirty="0"/>
              <a:t>May give access to special content</a:t>
            </a:r>
          </a:p>
          <a:p>
            <a:endParaRPr lang="en-US" sz="2800" dirty="0"/>
          </a:p>
          <a:p>
            <a:endParaRPr lang="en-CA" sz="2800" dirty="0"/>
          </a:p>
        </p:txBody>
      </p:sp>
      <p:sp>
        <p:nvSpPr>
          <p:cNvPr id="8" name="Speech Bubble: Rectangle 7">
            <a:extLst>
              <a:ext uri="{FF2B5EF4-FFF2-40B4-BE49-F238E27FC236}">
                <a16:creationId xmlns:a16="http://schemas.microsoft.com/office/drawing/2014/main" id="{AE1C569A-453A-98A4-FEEC-4F0E94DAFF81}"/>
              </a:ext>
            </a:extLst>
          </p:cNvPr>
          <p:cNvSpPr/>
          <p:nvPr/>
        </p:nvSpPr>
        <p:spPr>
          <a:xfrm>
            <a:off x="4553586" y="2798454"/>
            <a:ext cx="5719572" cy="1535871"/>
          </a:xfrm>
          <a:prstGeom prst="wedgeRectCallout">
            <a:avLst>
              <a:gd name="adj1" fmla="val 1470"/>
              <a:gd name="adj2" fmla="val 587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2" name="Speech Bubble: Rectangle with Corners Rounded 11">
            <a:extLst>
              <a:ext uri="{FF2B5EF4-FFF2-40B4-BE49-F238E27FC236}">
                <a16:creationId xmlns:a16="http://schemas.microsoft.com/office/drawing/2014/main" id="{738237F7-A7FA-E48D-A73A-5CE34F418B3A}"/>
              </a:ext>
            </a:extLst>
          </p:cNvPr>
          <p:cNvSpPr/>
          <p:nvPr/>
        </p:nvSpPr>
        <p:spPr>
          <a:xfrm>
            <a:off x="367573" y="129563"/>
            <a:ext cx="10015235" cy="2542223"/>
          </a:xfrm>
          <a:prstGeom prst="wedgeRoundRectCallout">
            <a:avLst>
              <a:gd name="adj1" fmla="val -13971"/>
              <a:gd name="adj2" fmla="val 7313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7" name="TextBox 6">
            <a:extLst>
              <a:ext uri="{FF2B5EF4-FFF2-40B4-BE49-F238E27FC236}">
                <a16:creationId xmlns:a16="http://schemas.microsoft.com/office/drawing/2014/main" id="{1B1C1A9B-E509-8788-9ACC-34465D3A06C1}"/>
              </a:ext>
            </a:extLst>
          </p:cNvPr>
          <p:cNvSpPr txBox="1"/>
          <p:nvPr/>
        </p:nvSpPr>
        <p:spPr>
          <a:xfrm>
            <a:off x="643170" y="256232"/>
            <a:ext cx="9218634" cy="2169825"/>
          </a:xfrm>
          <a:prstGeom prst="rect">
            <a:avLst/>
          </a:prstGeom>
          <a:noFill/>
        </p:spPr>
        <p:txBody>
          <a:bodyPr wrap="square" rtlCol="0">
            <a:spAutoFit/>
          </a:bodyPr>
          <a:lstStyle/>
          <a:p>
            <a:r>
              <a:rPr lang="en-US" sz="2700"/>
              <a:t>“. . . the business practices of distributors that have shifted from retailing physical media to offering subscription-based, time-limited access to digital files usable only on proprietary platforms without the option of physical or durable digital download formats.” (Smith et al., 2024, p. 3)</a:t>
            </a:r>
            <a:endParaRPr lang="en-CA" sz="2700"/>
          </a:p>
        </p:txBody>
      </p:sp>
      <p:sp>
        <p:nvSpPr>
          <p:cNvPr id="9" name="TextBox 8">
            <a:extLst>
              <a:ext uri="{FF2B5EF4-FFF2-40B4-BE49-F238E27FC236}">
                <a16:creationId xmlns:a16="http://schemas.microsoft.com/office/drawing/2014/main" id="{B912459C-AE0A-3466-C55F-F416FF37A165}"/>
              </a:ext>
            </a:extLst>
          </p:cNvPr>
          <p:cNvSpPr txBox="1"/>
          <p:nvPr/>
        </p:nvSpPr>
        <p:spPr>
          <a:xfrm>
            <a:off x="4690746" y="2931354"/>
            <a:ext cx="5445252" cy="1338828"/>
          </a:xfrm>
          <a:prstGeom prst="rect">
            <a:avLst/>
          </a:prstGeom>
          <a:noFill/>
        </p:spPr>
        <p:txBody>
          <a:bodyPr wrap="square" rtlCol="0">
            <a:spAutoFit/>
          </a:bodyPr>
          <a:lstStyle/>
          <a:p>
            <a:r>
              <a:rPr lang="en-US" sz="2700"/>
              <a:t>“. . . much of this content is not otherwise available. . .” (Benedetti, 2024, p. 106)</a:t>
            </a:r>
            <a:endParaRPr lang="en-CA" sz="2700"/>
          </a:p>
        </p:txBody>
      </p:sp>
      <p:sp>
        <p:nvSpPr>
          <p:cNvPr id="10" name="Speech Bubble: Rectangle with Corners Rounded 9">
            <a:extLst>
              <a:ext uri="{FF2B5EF4-FFF2-40B4-BE49-F238E27FC236}">
                <a16:creationId xmlns:a16="http://schemas.microsoft.com/office/drawing/2014/main" id="{D4194CCC-876F-805B-13A6-785F08054940}"/>
              </a:ext>
            </a:extLst>
          </p:cNvPr>
          <p:cNvSpPr/>
          <p:nvPr/>
        </p:nvSpPr>
        <p:spPr>
          <a:xfrm>
            <a:off x="67327" y="4560209"/>
            <a:ext cx="10964630" cy="2094188"/>
          </a:xfrm>
          <a:prstGeom prst="wedgeRoundRectCallout">
            <a:avLst>
              <a:gd name="adj1" fmla="val -10631"/>
              <a:gd name="adj2" fmla="val 58518"/>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1" name="TextBox 10">
            <a:extLst>
              <a:ext uri="{FF2B5EF4-FFF2-40B4-BE49-F238E27FC236}">
                <a16:creationId xmlns:a16="http://schemas.microsoft.com/office/drawing/2014/main" id="{55531AFE-CB73-55BC-13C4-DF09A329FBB8}"/>
              </a:ext>
            </a:extLst>
          </p:cNvPr>
          <p:cNvSpPr txBox="1"/>
          <p:nvPr/>
        </p:nvSpPr>
        <p:spPr>
          <a:xfrm>
            <a:off x="224935" y="4693799"/>
            <a:ext cx="10711484" cy="1754326"/>
          </a:xfrm>
          <a:prstGeom prst="rect">
            <a:avLst/>
          </a:prstGeom>
          <a:noFill/>
        </p:spPr>
        <p:txBody>
          <a:bodyPr wrap="square" rtlCol="0">
            <a:spAutoFit/>
          </a:bodyPr>
          <a:lstStyle/>
          <a:p>
            <a:r>
              <a:rPr lang="en-US" sz="2700" dirty="0"/>
              <a:t>“This means that video-on-demand is not the same as cinema, nor is it the same as watching a film on DVD or on television. Even beyond the image and sound design, some aspects that may be of interest to film studies are lost in the streaming of media.” (</a:t>
            </a:r>
            <a:r>
              <a:rPr lang="en-US" sz="2700" dirty="0" err="1"/>
              <a:t>Hagener</a:t>
            </a:r>
            <a:r>
              <a:rPr lang="en-US" sz="2700" dirty="0"/>
              <a:t> &amp; Kammerer, 2020, p. 469)</a:t>
            </a:r>
            <a:endParaRPr lang="en-CA" sz="2700" dirty="0"/>
          </a:p>
        </p:txBody>
      </p:sp>
      <p:sp>
        <p:nvSpPr>
          <p:cNvPr id="13" name="Speech Bubble: Rectangle 12">
            <a:extLst>
              <a:ext uri="{FF2B5EF4-FFF2-40B4-BE49-F238E27FC236}">
                <a16:creationId xmlns:a16="http://schemas.microsoft.com/office/drawing/2014/main" id="{600C737C-2506-F47F-AA50-6B5EAD03D840}"/>
              </a:ext>
            </a:extLst>
          </p:cNvPr>
          <p:cNvSpPr/>
          <p:nvPr/>
        </p:nvSpPr>
        <p:spPr>
          <a:xfrm>
            <a:off x="205319" y="6915542"/>
            <a:ext cx="9930679" cy="1507905"/>
          </a:xfrm>
          <a:prstGeom prst="wedgeRectCallout">
            <a:avLst>
              <a:gd name="adj1" fmla="val 34775"/>
              <a:gd name="adj2" fmla="val 6121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4" name="TextBox 13">
            <a:extLst>
              <a:ext uri="{FF2B5EF4-FFF2-40B4-BE49-F238E27FC236}">
                <a16:creationId xmlns:a16="http://schemas.microsoft.com/office/drawing/2014/main" id="{B828FE22-C1BD-14FA-DFE7-855F43C29E53}"/>
              </a:ext>
            </a:extLst>
          </p:cNvPr>
          <p:cNvSpPr txBox="1"/>
          <p:nvPr/>
        </p:nvSpPr>
        <p:spPr>
          <a:xfrm>
            <a:off x="285803" y="6958964"/>
            <a:ext cx="9731654" cy="1338828"/>
          </a:xfrm>
          <a:prstGeom prst="rect">
            <a:avLst/>
          </a:prstGeom>
          <a:noFill/>
        </p:spPr>
        <p:txBody>
          <a:bodyPr wrap="square" rtlCol="0">
            <a:spAutoFit/>
          </a:bodyPr>
          <a:lstStyle/>
          <a:p>
            <a:r>
              <a:rPr lang="en-US" sz="2700" dirty="0"/>
              <a:t>“Even if a streaming video package offers institutional access and relevant films, titles may disappear from the package at any time. . .” (Rodgers, 2018, p. 569)</a:t>
            </a:r>
            <a:endParaRPr lang="en-CA" sz="2700" dirty="0"/>
          </a:p>
        </p:txBody>
      </p:sp>
      <p:sp>
        <p:nvSpPr>
          <p:cNvPr id="15" name="Speech Bubble: Rectangle 14">
            <a:extLst>
              <a:ext uri="{FF2B5EF4-FFF2-40B4-BE49-F238E27FC236}">
                <a16:creationId xmlns:a16="http://schemas.microsoft.com/office/drawing/2014/main" id="{287C489A-CA27-FE1A-3379-59C74088EC9C}"/>
              </a:ext>
            </a:extLst>
          </p:cNvPr>
          <p:cNvSpPr/>
          <p:nvPr/>
        </p:nvSpPr>
        <p:spPr>
          <a:xfrm>
            <a:off x="600744" y="8762826"/>
            <a:ext cx="10317192" cy="1073394"/>
          </a:xfrm>
          <a:prstGeom prst="wedgeRectCallout">
            <a:avLst>
              <a:gd name="adj1" fmla="val -28836"/>
              <a:gd name="adj2" fmla="val 7273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9" name="TextBox 18">
            <a:extLst>
              <a:ext uri="{FF2B5EF4-FFF2-40B4-BE49-F238E27FC236}">
                <a16:creationId xmlns:a16="http://schemas.microsoft.com/office/drawing/2014/main" id="{4B8B9A3E-1F43-8142-03B5-31F72F3C8B26}"/>
              </a:ext>
            </a:extLst>
          </p:cNvPr>
          <p:cNvSpPr txBox="1"/>
          <p:nvPr/>
        </p:nvSpPr>
        <p:spPr>
          <a:xfrm>
            <a:off x="600743" y="8866724"/>
            <a:ext cx="10317192" cy="923330"/>
          </a:xfrm>
          <a:prstGeom prst="rect">
            <a:avLst/>
          </a:prstGeom>
          <a:noFill/>
        </p:spPr>
        <p:txBody>
          <a:bodyPr wrap="square" rtlCol="0">
            <a:spAutoFit/>
          </a:bodyPr>
          <a:lstStyle/>
          <a:p>
            <a:r>
              <a:rPr lang="en-US" sz="2700"/>
              <a:t>“DVDs offer tangibility, viewing quality, and relative legal simplicity”  (Rodgers, 2018, p. 582)</a:t>
            </a:r>
            <a:endParaRPr lang="en-CA" sz="2700"/>
          </a:p>
        </p:txBody>
      </p:sp>
    </p:spTree>
    <p:extLst>
      <p:ext uri="{BB962C8B-B14F-4D97-AF65-F5344CB8AC3E}">
        <p14:creationId xmlns:p14="http://schemas.microsoft.com/office/powerpoint/2010/main" val="82938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7" grpId="0"/>
      <p:bldP spid="9" grpId="0"/>
      <p:bldP spid="10" grpId="0" animBg="1"/>
      <p:bldP spid="11" grpId="0"/>
      <p:bldP spid="13" grpId="0" animBg="1"/>
      <p:bldP spid="14" grpId="0"/>
      <p:bldP spid="15"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39ADE-03A3-E59F-5EC6-16CA65120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3F5A5-48F2-2091-B676-0F54501D84F2}"/>
              </a:ext>
            </a:extLst>
          </p:cNvPr>
          <p:cNvSpPr>
            <a:spLocks noGrp="1"/>
          </p:cNvSpPr>
          <p:nvPr>
            <p:ph type="title"/>
          </p:nvPr>
        </p:nvSpPr>
        <p:spPr>
          <a:xfrm>
            <a:off x="11639550" y="677578"/>
            <a:ext cx="6168033" cy="2424305"/>
          </a:xfrm>
        </p:spPr>
        <p:txBody>
          <a:bodyPr anchor="b">
            <a:noAutofit/>
          </a:bodyPr>
          <a:lstStyle/>
          <a:p>
            <a:r>
              <a:rPr lang="en-US" sz="7200" spc="-252">
                <a:solidFill>
                  <a:srgbClr val="FF4444"/>
                </a:solidFill>
                <a:latin typeface="AC Compacta"/>
                <a:ea typeface="ＭＳ Ｐゴシック" charset="0"/>
              </a:rPr>
              <a:t>Challenges and benefits of physical media</a:t>
            </a:r>
            <a:endParaRPr lang="en-CA" sz="7200" spc="-252">
              <a:solidFill>
                <a:srgbClr val="FF4444"/>
              </a:solidFill>
              <a:latin typeface="AC Compacta"/>
              <a:ea typeface="ＭＳ Ｐゴシック" charset="0"/>
            </a:endParaRPr>
          </a:p>
        </p:txBody>
      </p:sp>
      <p:pic>
        <p:nvPicPr>
          <p:cNvPr id="5" name="Picture 4" descr="Film reel and slate">
            <a:extLst>
              <a:ext uri="{FF2B5EF4-FFF2-40B4-BE49-F238E27FC236}">
                <a16:creationId xmlns:a16="http://schemas.microsoft.com/office/drawing/2014/main" id="{18FBF8E6-5338-8479-2102-56AE9EF0E8A2}"/>
              </a:ext>
            </a:extLst>
          </p:cNvPr>
          <p:cNvPicPr>
            <a:picLocks noChangeAspect="1"/>
          </p:cNvPicPr>
          <p:nvPr/>
        </p:nvPicPr>
        <p:blipFill>
          <a:blip r:embed="rId2"/>
          <a:srcRect l="4325" r="23744" b="-1"/>
          <a:stretch/>
        </p:blipFill>
        <p:spPr>
          <a:xfrm>
            <a:off x="-60930" y="15"/>
            <a:ext cx="11334720" cy="10286985"/>
          </a:xfrm>
          <a:prstGeom prst="rect">
            <a:avLst/>
          </a:prstGeom>
        </p:spPr>
      </p:pic>
      <p:sp>
        <p:nvSpPr>
          <p:cNvPr id="3" name="Content Placeholder 2">
            <a:extLst>
              <a:ext uri="{FF2B5EF4-FFF2-40B4-BE49-F238E27FC236}">
                <a16:creationId xmlns:a16="http://schemas.microsoft.com/office/drawing/2014/main" id="{CBC52149-279F-5AC8-F53F-1EDF40816522}"/>
              </a:ext>
            </a:extLst>
          </p:cNvPr>
          <p:cNvSpPr>
            <a:spLocks noGrp="1"/>
          </p:cNvSpPr>
          <p:nvPr>
            <p:ph idx="1"/>
          </p:nvPr>
        </p:nvSpPr>
        <p:spPr>
          <a:xfrm>
            <a:off x="12119967" y="3800213"/>
            <a:ext cx="5053851" cy="6175487"/>
          </a:xfrm>
        </p:spPr>
        <p:txBody>
          <a:bodyPr anchor="t">
            <a:normAutofit/>
          </a:bodyPr>
          <a:lstStyle/>
          <a:p>
            <a:r>
              <a:rPr lang="en-CA" sz="2550"/>
              <a:t>Require shelving space</a:t>
            </a:r>
          </a:p>
          <a:p>
            <a:r>
              <a:rPr lang="en-CA" sz="2550"/>
              <a:t>Purchasing is not always straightforward</a:t>
            </a:r>
          </a:p>
          <a:p>
            <a:r>
              <a:rPr lang="en-CA" sz="2550"/>
              <a:t>Newer films may never be available on older formats</a:t>
            </a:r>
          </a:p>
          <a:p>
            <a:r>
              <a:rPr lang="en-CA" sz="2550"/>
              <a:t>Requires special equipment and spaces for viewing</a:t>
            </a:r>
          </a:p>
          <a:p>
            <a:r>
              <a:rPr lang="en-CA" sz="2550"/>
              <a:t>May meet pedagogical needs of instructors</a:t>
            </a:r>
          </a:p>
          <a:p>
            <a:r>
              <a:rPr lang="en-CA" sz="2550"/>
              <a:t>May sometimes be more affordable option</a:t>
            </a:r>
          </a:p>
          <a:p>
            <a:r>
              <a:rPr lang="en-CA" sz="2550"/>
              <a:t>Currently easier format to share between libraries</a:t>
            </a:r>
          </a:p>
          <a:p>
            <a:endParaRPr lang="en-US" sz="2550"/>
          </a:p>
          <a:p>
            <a:endParaRPr lang="en-CA" sz="2550"/>
          </a:p>
        </p:txBody>
      </p:sp>
      <p:sp>
        <p:nvSpPr>
          <p:cNvPr id="8" name="Speech Bubble: Rectangle 7">
            <a:extLst>
              <a:ext uri="{FF2B5EF4-FFF2-40B4-BE49-F238E27FC236}">
                <a16:creationId xmlns:a16="http://schemas.microsoft.com/office/drawing/2014/main" id="{BBADD5FD-22A4-5195-8FED-AC60476971B8}"/>
              </a:ext>
            </a:extLst>
          </p:cNvPr>
          <p:cNvSpPr/>
          <p:nvPr/>
        </p:nvSpPr>
        <p:spPr>
          <a:xfrm>
            <a:off x="367573" y="677578"/>
            <a:ext cx="10316258" cy="2196524"/>
          </a:xfrm>
          <a:prstGeom prst="wedgeRectCallout">
            <a:avLst>
              <a:gd name="adj1" fmla="val 3501"/>
              <a:gd name="adj2" fmla="val 6670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9" name="TextBox 8">
            <a:extLst>
              <a:ext uri="{FF2B5EF4-FFF2-40B4-BE49-F238E27FC236}">
                <a16:creationId xmlns:a16="http://schemas.microsoft.com/office/drawing/2014/main" id="{2647760A-6AF1-83C1-B520-95DED08E9EE9}"/>
              </a:ext>
            </a:extLst>
          </p:cNvPr>
          <p:cNvSpPr txBox="1"/>
          <p:nvPr/>
        </p:nvSpPr>
        <p:spPr>
          <a:xfrm>
            <a:off x="686408" y="866205"/>
            <a:ext cx="10015235" cy="1754326"/>
          </a:xfrm>
          <a:prstGeom prst="rect">
            <a:avLst/>
          </a:prstGeom>
          <a:noFill/>
        </p:spPr>
        <p:txBody>
          <a:bodyPr wrap="square" rtlCol="0">
            <a:spAutoFit/>
          </a:bodyPr>
          <a:lstStyle/>
          <a:p>
            <a:r>
              <a:rPr lang="en-US" sz="2700" dirty="0"/>
              <a:t>“With physical space at a premium, collection analysis is critical. Without resources to warehouse collections that no longer serve a purpose, we evaluated and weigh our physical collections for curricular need and usefulness.” (Benedetti &amp; Cross, 2024, p. 105)</a:t>
            </a:r>
            <a:endParaRPr lang="en-CA" sz="2700" dirty="0"/>
          </a:p>
        </p:txBody>
      </p:sp>
      <p:sp>
        <p:nvSpPr>
          <p:cNvPr id="10" name="Speech Bubble: Rectangle with Corners Rounded 9">
            <a:extLst>
              <a:ext uri="{FF2B5EF4-FFF2-40B4-BE49-F238E27FC236}">
                <a16:creationId xmlns:a16="http://schemas.microsoft.com/office/drawing/2014/main" id="{B07BF439-F10F-F9D8-7E90-0E742210E9FD}"/>
              </a:ext>
            </a:extLst>
          </p:cNvPr>
          <p:cNvSpPr/>
          <p:nvPr/>
        </p:nvSpPr>
        <p:spPr>
          <a:xfrm>
            <a:off x="85139" y="3789565"/>
            <a:ext cx="10964630" cy="2333811"/>
          </a:xfrm>
          <a:prstGeom prst="wedgeRoundRectCallout">
            <a:avLst>
              <a:gd name="adj1" fmla="val -8546"/>
              <a:gd name="adj2" fmla="val 6605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1" name="TextBox 10">
            <a:extLst>
              <a:ext uri="{FF2B5EF4-FFF2-40B4-BE49-F238E27FC236}">
                <a16:creationId xmlns:a16="http://schemas.microsoft.com/office/drawing/2014/main" id="{827D1B4B-3447-3125-1F01-38E96C29A435}"/>
              </a:ext>
            </a:extLst>
          </p:cNvPr>
          <p:cNvSpPr txBox="1"/>
          <p:nvPr/>
        </p:nvSpPr>
        <p:spPr>
          <a:xfrm>
            <a:off x="338284" y="3904245"/>
            <a:ext cx="10711484" cy="2169825"/>
          </a:xfrm>
          <a:prstGeom prst="rect">
            <a:avLst/>
          </a:prstGeom>
          <a:noFill/>
        </p:spPr>
        <p:txBody>
          <a:bodyPr wrap="square" rtlCol="0">
            <a:spAutoFit/>
          </a:bodyPr>
          <a:lstStyle/>
          <a:p>
            <a:r>
              <a:rPr lang="en-US" sz="2700" dirty="0"/>
              <a:t>“Watching the film during class was ranked as the most preferred method by nearly half of students [surveyed]. . .” </a:t>
            </a:r>
            <a:br>
              <a:rPr lang="en-US" sz="2700" dirty="0"/>
            </a:br>
            <a:endParaRPr lang="en-US" sz="2700" dirty="0"/>
          </a:p>
          <a:p>
            <a:r>
              <a:rPr lang="en-US" sz="2700" dirty="0"/>
              <a:t>“The need for better screening space on campus was raised by faculty and librarians. . . “ (Rodgers, 2018, p. 583)</a:t>
            </a:r>
            <a:endParaRPr lang="en-CA" sz="2700" dirty="0"/>
          </a:p>
        </p:txBody>
      </p:sp>
      <p:sp>
        <p:nvSpPr>
          <p:cNvPr id="13" name="Speech Bubble: Rectangle 12">
            <a:extLst>
              <a:ext uri="{FF2B5EF4-FFF2-40B4-BE49-F238E27FC236}">
                <a16:creationId xmlns:a16="http://schemas.microsoft.com/office/drawing/2014/main" id="{B42F4DAE-D263-5A22-45D4-3DBDE5D00F43}"/>
              </a:ext>
            </a:extLst>
          </p:cNvPr>
          <p:cNvSpPr/>
          <p:nvPr/>
        </p:nvSpPr>
        <p:spPr>
          <a:xfrm>
            <a:off x="120764" y="7125483"/>
            <a:ext cx="10563068" cy="2333811"/>
          </a:xfrm>
          <a:prstGeom prst="wedgeRectCallout">
            <a:avLst>
              <a:gd name="adj1" fmla="val 35817"/>
              <a:gd name="adj2" fmla="val 7790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4" name="TextBox 13">
            <a:extLst>
              <a:ext uri="{FF2B5EF4-FFF2-40B4-BE49-F238E27FC236}">
                <a16:creationId xmlns:a16="http://schemas.microsoft.com/office/drawing/2014/main" id="{C86CAF6A-3EA5-1794-E461-01C50AD564F1}"/>
              </a:ext>
            </a:extLst>
          </p:cNvPr>
          <p:cNvSpPr txBox="1"/>
          <p:nvPr/>
        </p:nvSpPr>
        <p:spPr>
          <a:xfrm>
            <a:off x="367573" y="7204798"/>
            <a:ext cx="10751164" cy="2169825"/>
          </a:xfrm>
          <a:prstGeom prst="rect">
            <a:avLst/>
          </a:prstGeom>
          <a:noFill/>
        </p:spPr>
        <p:txBody>
          <a:bodyPr wrap="square" rtlCol="0">
            <a:spAutoFit/>
          </a:bodyPr>
          <a:lstStyle/>
          <a:p>
            <a:r>
              <a:rPr lang="en-US" sz="2700" dirty="0"/>
              <a:t>“. . . [online streaming] is both a blessing and a curse.”</a:t>
            </a:r>
            <a:br>
              <a:rPr lang="en-US" sz="2700" dirty="0"/>
            </a:br>
            <a:endParaRPr lang="en-US" sz="2700" dirty="0"/>
          </a:p>
          <a:p>
            <a:r>
              <a:rPr lang="en-US" sz="2700" dirty="0"/>
              <a:t>“For a scholarly discussion, however, you need stable and guaranteed access, text-critical editions and easy handling” (</a:t>
            </a:r>
            <a:r>
              <a:rPr lang="en-US" sz="2700" dirty="0" err="1"/>
              <a:t>Hagener</a:t>
            </a:r>
            <a:r>
              <a:rPr lang="en-US" sz="2700" dirty="0"/>
              <a:t> &amp; Kammerer, 2020, p. 472)</a:t>
            </a:r>
            <a:endParaRPr lang="en-CA" sz="2700" dirty="0"/>
          </a:p>
        </p:txBody>
      </p:sp>
    </p:spTree>
    <p:extLst>
      <p:ext uri="{BB962C8B-B14F-4D97-AF65-F5344CB8AC3E}">
        <p14:creationId xmlns:p14="http://schemas.microsoft.com/office/powerpoint/2010/main" val="88961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6128E-16FB-59B9-1DC0-CA0A7EF0EE1C}"/>
              </a:ext>
            </a:extLst>
          </p:cNvPr>
          <p:cNvSpPr>
            <a:spLocks noGrp="1"/>
          </p:cNvSpPr>
          <p:nvPr>
            <p:ph type="title"/>
          </p:nvPr>
        </p:nvSpPr>
        <p:spPr>
          <a:xfrm>
            <a:off x="285751" y="525294"/>
            <a:ext cx="8858250" cy="2436780"/>
          </a:xfrm>
        </p:spPr>
        <p:txBody>
          <a:bodyPr anchor="ctr">
            <a:noAutofit/>
          </a:bodyPr>
          <a:lstStyle/>
          <a:p>
            <a:r>
              <a:rPr lang="en-US" sz="7200" spc="-252">
                <a:solidFill>
                  <a:srgbClr val="FF4444"/>
                </a:solidFill>
                <a:latin typeface="AC Compacta"/>
                <a:ea typeface="ＭＳ Ｐゴシック" charset="0"/>
              </a:rPr>
              <a:t>What do libraries need to consider to give access to physical media</a:t>
            </a:r>
            <a:endParaRPr lang="en-CA" sz="7200" spc="-252">
              <a:solidFill>
                <a:srgbClr val="FF4444"/>
              </a:solidFill>
              <a:latin typeface="AC Compacta"/>
              <a:ea typeface="ＭＳ Ｐゴシック" charset="0"/>
            </a:endParaRPr>
          </a:p>
        </p:txBody>
      </p:sp>
      <p:sp>
        <p:nvSpPr>
          <p:cNvPr id="3" name="Content Placeholder 2">
            <a:extLst>
              <a:ext uri="{FF2B5EF4-FFF2-40B4-BE49-F238E27FC236}">
                <a16:creationId xmlns:a16="http://schemas.microsoft.com/office/drawing/2014/main" id="{45AE574B-BBDF-038C-3D28-FBC11145EEE8}"/>
              </a:ext>
            </a:extLst>
          </p:cNvPr>
          <p:cNvSpPr>
            <a:spLocks noGrp="1"/>
          </p:cNvSpPr>
          <p:nvPr>
            <p:ph idx="1"/>
          </p:nvPr>
        </p:nvSpPr>
        <p:spPr>
          <a:xfrm>
            <a:off x="858224" y="3266875"/>
            <a:ext cx="6970358" cy="5145605"/>
          </a:xfrm>
        </p:spPr>
        <p:txBody>
          <a:bodyPr anchor="ctr">
            <a:normAutofit/>
          </a:bodyPr>
          <a:lstStyle/>
          <a:p>
            <a:r>
              <a:rPr lang="en-US" sz="2800"/>
              <a:t>Purchasing and cataloguing</a:t>
            </a:r>
          </a:p>
          <a:p>
            <a:r>
              <a:rPr lang="en-US" sz="2800"/>
              <a:t>Providing shelving space</a:t>
            </a:r>
          </a:p>
          <a:p>
            <a:r>
              <a:rPr lang="en-US" sz="2800"/>
              <a:t>Equipment for viewing films</a:t>
            </a:r>
          </a:p>
          <a:p>
            <a:r>
              <a:rPr lang="en-US" sz="2800"/>
              <a:t>Providing spaces to view</a:t>
            </a:r>
          </a:p>
          <a:p>
            <a:r>
              <a:rPr lang="en-US" sz="2800"/>
              <a:t>Providing services like scheduling movie screening times</a:t>
            </a:r>
          </a:p>
          <a:p>
            <a:r>
              <a:rPr lang="en-US" sz="2800"/>
              <a:t>Preservation</a:t>
            </a:r>
          </a:p>
          <a:p>
            <a:r>
              <a:rPr lang="en-US" sz="2800"/>
              <a:t>Copyright</a:t>
            </a:r>
            <a:endParaRPr lang="en-CA" sz="2800"/>
          </a:p>
        </p:txBody>
      </p:sp>
      <p:pic>
        <p:nvPicPr>
          <p:cNvPr id="10" name="Picture 9" descr="A shelf full of dvds&#10;&#10;AI-generated content may be incorrect.">
            <a:extLst>
              <a:ext uri="{FF2B5EF4-FFF2-40B4-BE49-F238E27FC236}">
                <a16:creationId xmlns:a16="http://schemas.microsoft.com/office/drawing/2014/main" id="{F2377FF0-6929-127A-5121-B5BA0119AFD3}"/>
              </a:ext>
            </a:extLst>
          </p:cNvPr>
          <p:cNvPicPr>
            <a:picLocks noChangeAspect="1"/>
          </p:cNvPicPr>
          <p:nvPr/>
        </p:nvPicPr>
        <p:blipFill>
          <a:blip r:embed="rId2">
            <a:extLst>
              <a:ext uri="{28A0092B-C50C-407E-A947-70E740481C1C}">
                <a14:useLocalDpi xmlns:a14="http://schemas.microsoft.com/office/drawing/2010/main" val="0"/>
              </a:ext>
            </a:extLst>
          </a:blip>
          <a:srcRect l="-1" r="41676"/>
          <a:stretch/>
        </p:blipFill>
        <p:spPr>
          <a:xfrm>
            <a:off x="9255763" y="0"/>
            <a:ext cx="8999765" cy="10287000"/>
          </a:xfrm>
          <a:prstGeom prst="rect">
            <a:avLst/>
          </a:prstGeom>
        </p:spPr>
      </p:pic>
    </p:spTree>
    <p:extLst>
      <p:ext uri="{BB962C8B-B14F-4D97-AF65-F5344CB8AC3E}">
        <p14:creationId xmlns:p14="http://schemas.microsoft.com/office/powerpoint/2010/main" val="2108574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8166F-6193-0D27-9B32-F3099A48EB9D}"/>
              </a:ext>
            </a:extLst>
          </p:cNvPr>
          <p:cNvSpPr>
            <a:spLocks noGrp="1"/>
          </p:cNvSpPr>
          <p:nvPr>
            <p:ph type="title"/>
          </p:nvPr>
        </p:nvSpPr>
        <p:spPr>
          <a:xfrm>
            <a:off x="457200" y="574040"/>
            <a:ext cx="8028940" cy="2230018"/>
          </a:xfrm>
        </p:spPr>
        <p:txBody>
          <a:bodyPr>
            <a:no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algn="ctr"/>
            <a:r>
              <a:rPr lang="en-CA" sz="8800" spc="-252">
                <a:solidFill>
                  <a:srgbClr val="FF4444"/>
                </a:solidFill>
                <a:latin typeface="AC Compacta"/>
                <a:ea typeface="ＭＳ Ｐゴシック"/>
              </a:rPr>
              <a:t>Mel </a:t>
            </a:r>
            <a:r>
              <a:rPr lang="en-CA" sz="8800" spc="-252" err="1">
                <a:solidFill>
                  <a:srgbClr val="FF4444"/>
                </a:solidFill>
                <a:latin typeface="AC Compacta"/>
                <a:ea typeface="ＭＳ Ｐゴシック"/>
              </a:rPr>
              <a:t>Hoppenheim</a:t>
            </a:r>
            <a:r>
              <a:rPr lang="en-CA" sz="8800" spc="-252">
                <a:solidFill>
                  <a:srgbClr val="FF4444"/>
                </a:solidFill>
                <a:latin typeface="AC Compacta"/>
                <a:ea typeface="ＭＳ Ｐゴシック"/>
              </a:rPr>
              <a:t> </a:t>
            </a:r>
            <a:br>
              <a:rPr lang="en-CA" sz="8800" spc="-252">
                <a:latin typeface="AC Compacta"/>
                <a:ea typeface="ＭＳ Ｐゴシック"/>
              </a:rPr>
            </a:br>
            <a:r>
              <a:rPr lang="en-CA" sz="8800" spc="-252">
                <a:solidFill>
                  <a:srgbClr val="FF4444"/>
                </a:solidFill>
                <a:latin typeface="AC Compacta"/>
                <a:ea typeface="ＭＳ Ｐゴシック"/>
              </a:rPr>
              <a:t>School of Cinema</a:t>
            </a:r>
            <a:endParaRPr lang="en-US">
              <a:ea typeface="ＭＳ Ｐゴシック"/>
            </a:endParaRPr>
          </a:p>
        </p:txBody>
      </p:sp>
      <p:sp>
        <p:nvSpPr>
          <p:cNvPr id="3" name="Content Placeholder 2">
            <a:extLst>
              <a:ext uri="{FF2B5EF4-FFF2-40B4-BE49-F238E27FC236}">
                <a16:creationId xmlns:a16="http://schemas.microsoft.com/office/drawing/2014/main" id="{F17C58CA-AFCE-4E09-9E46-23B32DCD2674}"/>
              </a:ext>
            </a:extLst>
          </p:cNvPr>
          <p:cNvSpPr>
            <a:spLocks noGrp="1"/>
          </p:cNvSpPr>
          <p:nvPr>
            <p:ph idx="1"/>
          </p:nvPr>
        </p:nvSpPr>
        <p:spPr>
          <a:xfrm>
            <a:off x="457200" y="3520656"/>
            <a:ext cx="8028940" cy="6192304"/>
          </a:xfrm>
        </p:spPr>
        <p:txBody>
          <a:bodyPr vert="horz" lIns="137160" tIns="68580" rIns="137160" bIns="68580" rtlCol="0" anchor="t">
            <a:normAutofit lnSpcReduction="10000"/>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marL="0" indent="0">
              <a:buNone/>
            </a:pPr>
            <a:r>
              <a:rPr lang="en-CA" sz="2800">
                <a:latin typeface="Calibri"/>
                <a:ea typeface="ＭＳ Ｐゴシック"/>
                <a:cs typeface="Calibri"/>
              </a:rPr>
              <a:t>Canada’s largest university-based centre for study of:</a:t>
            </a:r>
            <a:endParaRPr lang="en-US"/>
          </a:p>
          <a:p>
            <a:pPr lvl="1">
              <a:lnSpc>
                <a:spcPct val="150000"/>
              </a:lnSpc>
              <a:buFont typeface="Arial" pitchFamily="34" charset="0"/>
              <a:buChar char="•"/>
            </a:pPr>
            <a:r>
              <a:rPr lang="en-CA" sz="2800">
                <a:latin typeface="Calibri"/>
                <a:ea typeface="ＭＳ Ｐゴシック"/>
                <a:cs typeface="Calibri"/>
              </a:rPr>
              <a:t>Film Animation</a:t>
            </a:r>
          </a:p>
          <a:p>
            <a:pPr lvl="1">
              <a:lnSpc>
                <a:spcPct val="150000"/>
              </a:lnSpc>
              <a:buFont typeface="Arial" pitchFamily="34" charset="0"/>
              <a:buChar char="•"/>
            </a:pPr>
            <a:r>
              <a:rPr lang="en-CA" sz="2800">
                <a:latin typeface="Calibri"/>
                <a:ea typeface="ＭＳ Ｐゴシック"/>
                <a:cs typeface="Calibri"/>
              </a:rPr>
              <a:t>Film Production</a:t>
            </a:r>
          </a:p>
          <a:p>
            <a:pPr lvl="1">
              <a:lnSpc>
                <a:spcPct val="150000"/>
              </a:lnSpc>
              <a:buFont typeface="Arial" pitchFamily="34" charset="0"/>
              <a:buChar char="•"/>
            </a:pPr>
            <a:r>
              <a:rPr lang="en-CA" sz="2800">
                <a:latin typeface="Calibri"/>
                <a:ea typeface="ＭＳ Ｐゴシック"/>
                <a:cs typeface="Calibri"/>
              </a:rPr>
              <a:t>Film and Moving Image Studies</a:t>
            </a:r>
            <a:br>
              <a:rPr lang="en-CA" sz="2800">
                <a:latin typeface="Calibri" panose="020F0502020204030204" pitchFamily="34" charset="0"/>
                <a:cs typeface="Calibri" panose="020F0502020204030204" pitchFamily="34" charset="0"/>
              </a:rPr>
            </a:br>
            <a:endParaRPr lang="en-CA" sz="2800">
              <a:latin typeface="Calibri" panose="020F0502020204030204" pitchFamily="34" charset="0"/>
              <a:cs typeface="Calibri" panose="020F0502020204030204" pitchFamily="34" charset="0"/>
            </a:endParaRPr>
          </a:p>
          <a:p>
            <a:pPr marL="0" indent="0">
              <a:buNone/>
            </a:pPr>
            <a:r>
              <a:rPr lang="en-CA" sz="2800">
                <a:latin typeface="Calibri"/>
                <a:ea typeface="ＭＳ Ｐゴシック"/>
                <a:cs typeface="Calibri"/>
              </a:rPr>
              <a:t>Faculty of Fine Arts, BFA, MFA, MA, PhD</a:t>
            </a:r>
            <a:br>
              <a:rPr lang="en-CA" sz="2800">
                <a:latin typeface="Calibri" panose="020F0502020204030204" pitchFamily="34" charset="0"/>
                <a:cs typeface="Calibri" panose="020F0502020204030204" pitchFamily="34" charset="0"/>
              </a:rPr>
            </a:br>
            <a:endParaRPr lang="en-CA" sz="2800">
              <a:latin typeface="Calibri" panose="020F0502020204030204" pitchFamily="34" charset="0"/>
              <a:cs typeface="Calibri" panose="020F0502020204030204" pitchFamily="34" charset="0"/>
            </a:endParaRPr>
          </a:p>
          <a:p>
            <a:pPr marL="0" indent="0">
              <a:buNone/>
            </a:pPr>
            <a:r>
              <a:rPr lang="en-CA" sz="2800">
                <a:latin typeface="Calibri"/>
                <a:ea typeface="ＭＳ Ｐゴシック"/>
                <a:cs typeface="Calibri"/>
              </a:rPr>
              <a:t>Screening facilities:</a:t>
            </a:r>
            <a:endParaRPr lang="en-CA" sz="2800">
              <a:latin typeface="Calibri" panose="020F0502020204030204" pitchFamily="34" charset="0"/>
              <a:ea typeface="ＭＳ Ｐゴシック"/>
              <a:cs typeface="Calibri" panose="020F0502020204030204" pitchFamily="34" charset="0"/>
            </a:endParaRPr>
          </a:p>
          <a:p>
            <a:pPr lvl="1">
              <a:buFont typeface="Arial" pitchFamily="34" charset="0"/>
              <a:buChar char="•"/>
            </a:pPr>
            <a:r>
              <a:rPr lang="en-CA" sz="2800">
                <a:latin typeface="Calibri"/>
                <a:ea typeface="ＭＳ Ｐゴシック"/>
                <a:cs typeface="Calibri"/>
              </a:rPr>
              <a:t>3 Cinemas + 1 seminar room with screening booths and projectionists</a:t>
            </a:r>
            <a:br>
              <a:rPr lang="en-CA" sz="2800">
                <a:latin typeface="Calibri"/>
                <a:ea typeface="ＭＳ Ｐゴシック"/>
                <a:cs typeface="Calibri"/>
              </a:rPr>
            </a:br>
            <a:endParaRPr lang="en-CA" sz="1400">
              <a:latin typeface="Calibri"/>
              <a:ea typeface="ＭＳ Ｐゴシック"/>
              <a:cs typeface="Calibri"/>
            </a:endParaRPr>
          </a:p>
          <a:p>
            <a:pPr lvl="1">
              <a:buFont typeface="Arial" pitchFamily="34" charset="0"/>
              <a:buChar char="•"/>
            </a:pPr>
            <a:r>
              <a:rPr lang="en-CA" sz="2800">
                <a:latin typeface="Calibri"/>
                <a:ea typeface="ＭＳ Ｐゴシック"/>
                <a:cs typeface="Calibri"/>
              </a:rPr>
              <a:t>Classrooms</a:t>
            </a:r>
            <a:br>
              <a:rPr lang="en-CA" sz="2800">
                <a:latin typeface="Calibri" panose="020F0502020204030204" pitchFamily="34" charset="0"/>
                <a:cs typeface="Calibri" panose="020F0502020204030204" pitchFamily="34" charset="0"/>
              </a:rPr>
            </a:br>
            <a:endParaRPr lang="en-CA" sz="2800">
              <a:latin typeface="Calibri" panose="020F0502020204030204" pitchFamily="34" charset="0"/>
              <a:cs typeface="Calibri" panose="020F0502020204030204" pitchFamily="34" charset="0"/>
            </a:endParaRPr>
          </a:p>
          <a:p>
            <a:pPr marL="685800" lvl="1" indent="0">
              <a:buNone/>
            </a:pPr>
            <a:endParaRPr lang="en-CA" sz="2800">
              <a:latin typeface="Calibri" panose="020F0502020204030204" pitchFamily="34" charset="0"/>
              <a:cs typeface="Calibri" panose="020F0502020204030204" pitchFamily="34" charset="0"/>
            </a:endParaRPr>
          </a:p>
          <a:p>
            <a:pPr marL="0" indent="0">
              <a:buNone/>
            </a:pPr>
            <a:endParaRPr lang="en-CA" sz="2800">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DD7299CE-B776-6D0A-07E6-5DC2194B7111}"/>
              </a:ext>
            </a:extLst>
          </p:cNvPr>
          <p:cNvPicPr>
            <a:picLocks noChangeAspect="1"/>
          </p:cNvPicPr>
          <p:nvPr/>
        </p:nvPicPr>
        <p:blipFill>
          <a:blip r:embed="rId3">
            <a:extLst>
              <a:ext uri="{28A0092B-C50C-407E-A947-70E740481C1C}">
                <a14:useLocalDpi xmlns:a14="http://schemas.microsoft.com/office/drawing/2010/main" val="0"/>
              </a:ext>
            </a:extLst>
          </a:blip>
          <a:srcRect l="27480" r="27480"/>
          <a:stretch/>
        </p:blipFill>
        <p:spPr>
          <a:xfrm>
            <a:off x="9144000" y="0"/>
            <a:ext cx="9144000" cy="11419840"/>
          </a:xfrm>
          <a:prstGeom prst="rect">
            <a:avLst/>
          </a:prstGeom>
        </p:spPr>
      </p:pic>
    </p:spTree>
    <p:extLst>
      <p:ext uri="{BB962C8B-B14F-4D97-AF65-F5344CB8AC3E}">
        <p14:creationId xmlns:p14="http://schemas.microsoft.com/office/powerpoint/2010/main" val="824551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2B34-49A6-B075-EBA5-F0E8926AD6F4}"/>
              </a:ext>
            </a:extLst>
          </p:cNvPr>
          <p:cNvSpPr>
            <a:spLocks noGrp="1"/>
          </p:cNvSpPr>
          <p:nvPr>
            <p:ph type="title"/>
          </p:nvPr>
        </p:nvSpPr>
        <p:spPr>
          <a:xfrm>
            <a:off x="7898130" y="721483"/>
            <a:ext cx="12153900" cy="1143000"/>
          </a:xfrm>
        </p:spPr>
        <p:txBody>
          <a:bodyPr>
            <a:no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r>
              <a:rPr lang="en-CA" sz="8800" spc="-252">
                <a:solidFill>
                  <a:srgbClr val="FF4444"/>
                </a:solidFill>
                <a:latin typeface="AC Compacta"/>
              </a:rPr>
              <a:t>Visual Collections Repository (VCR)</a:t>
            </a:r>
          </a:p>
        </p:txBody>
      </p:sp>
      <p:sp>
        <p:nvSpPr>
          <p:cNvPr id="3" name="Content Placeholder 2">
            <a:extLst>
              <a:ext uri="{FF2B5EF4-FFF2-40B4-BE49-F238E27FC236}">
                <a16:creationId xmlns:a16="http://schemas.microsoft.com/office/drawing/2014/main" id="{AD21E371-7B63-1541-E955-63CA7A8034CC}"/>
              </a:ext>
            </a:extLst>
          </p:cNvPr>
          <p:cNvSpPr>
            <a:spLocks noGrp="1"/>
          </p:cNvSpPr>
          <p:nvPr>
            <p:ph idx="1"/>
          </p:nvPr>
        </p:nvSpPr>
        <p:spPr>
          <a:xfrm>
            <a:off x="8192789" y="2244211"/>
            <a:ext cx="9180811" cy="8042789"/>
          </a:xfrm>
        </p:spPr>
        <p:txBody>
          <a:bodyPr vert="horz" lIns="137160" tIns="68580" rIns="137160" bIns="68580" rtlCol="0" anchor="t">
            <a:norm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marL="0" indent="0">
              <a:buNone/>
            </a:pPr>
            <a:r>
              <a:rPr lang="en-CA" sz="2800">
                <a:latin typeface="Calibri"/>
                <a:ea typeface="ＭＳ Ｐゴシック"/>
                <a:cs typeface="Calibri"/>
              </a:rPr>
              <a:t>Supports research and teaching by way of visual resources and media services</a:t>
            </a:r>
          </a:p>
          <a:p>
            <a:endParaRPr lang="en-CA" sz="2800">
              <a:latin typeface="Calibri" panose="020F0502020204030204" pitchFamily="34" charset="0"/>
              <a:ea typeface="ＭＳ Ｐゴシック"/>
              <a:cs typeface="Calibri" panose="020F0502020204030204" pitchFamily="34" charset="0"/>
            </a:endParaRPr>
          </a:p>
          <a:p>
            <a:pPr marL="0" indent="0">
              <a:buNone/>
            </a:pPr>
            <a:r>
              <a:rPr lang="en-CA" sz="2800">
                <a:latin typeface="Calibri"/>
                <a:ea typeface="ＭＳ Ｐゴシック"/>
                <a:cs typeface="Calibri"/>
              </a:rPr>
              <a:t>VCR is the home to:</a:t>
            </a:r>
          </a:p>
          <a:p>
            <a:pPr lvl="1">
              <a:buFont typeface="Arial" pitchFamily="34" charset="0"/>
              <a:buChar char="•"/>
            </a:pPr>
            <a:r>
              <a:rPr lang="en-CA" sz="2800" b="1">
                <a:latin typeface="Calibri"/>
                <a:ea typeface="ＭＳ Ｐゴシック"/>
                <a:cs typeface="Calibri"/>
              </a:rPr>
              <a:t>Moving Image Collection</a:t>
            </a:r>
            <a:r>
              <a:rPr lang="en-CA" sz="2800">
                <a:latin typeface="Calibri"/>
                <a:ea typeface="ＭＳ Ｐゴシック"/>
                <a:cs typeface="Calibri"/>
              </a:rPr>
              <a:t> (est. 1968)</a:t>
            </a:r>
          </a:p>
          <a:p>
            <a:pPr lvl="1">
              <a:buFont typeface="Arial" pitchFamily="34" charset="0"/>
              <a:buChar char="•"/>
            </a:pPr>
            <a:r>
              <a:rPr lang="en-CA" sz="2800">
                <a:latin typeface="Calibri"/>
                <a:ea typeface="ＭＳ Ｐゴシック"/>
                <a:cs typeface="Calibri"/>
              </a:rPr>
              <a:t>Digital Images &amp; Slides</a:t>
            </a:r>
          </a:p>
          <a:p>
            <a:pPr lvl="1">
              <a:buFont typeface="Arial" pitchFamily="34" charset="0"/>
              <a:buChar char="•"/>
            </a:pPr>
            <a:r>
              <a:rPr lang="en-CA" sz="2800">
                <a:latin typeface="Calibri"/>
                <a:ea typeface="ＭＳ Ｐゴシック"/>
                <a:cs typeface="Calibri"/>
              </a:rPr>
              <a:t>Celluloid Film Collection (11,500 historically significant 16mm and 35 mm films)</a:t>
            </a:r>
          </a:p>
          <a:p>
            <a:pPr lvl="1">
              <a:buFont typeface="Arial" pitchFamily="34" charset="0"/>
              <a:buChar char="•"/>
            </a:pPr>
            <a:r>
              <a:rPr lang="en-CA" sz="2800">
                <a:latin typeface="Calibri"/>
                <a:ea typeface="ＭＳ Ｐゴシック"/>
                <a:cs typeface="Calibri"/>
              </a:rPr>
              <a:t>Faculty and Student Work Collection</a:t>
            </a:r>
          </a:p>
          <a:p>
            <a:pPr lvl="1">
              <a:buFont typeface="Arial" pitchFamily="34" charset="0"/>
              <a:buChar char="•"/>
            </a:pPr>
            <a:r>
              <a:rPr lang="en-CA" sz="2800">
                <a:latin typeface="Calibri"/>
                <a:ea typeface="ＭＳ Ｐゴシック"/>
                <a:cs typeface="Calibri"/>
              </a:rPr>
              <a:t>Screening facilities (5 individual viewing stations, 1 mini-cinema, 1 seminar room)</a:t>
            </a:r>
          </a:p>
          <a:p>
            <a:pPr marL="0" indent="0">
              <a:buNone/>
            </a:pPr>
            <a:endParaRPr lang="en-CA" sz="2800">
              <a:latin typeface="Calibri" panose="020F0502020204030204" pitchFamily="34" charset="0"/>
              <a:cs typeface="Calibri" panose="020F0502020204030204" pitchFamily="34" charset="0"/>
            </a:endParaRPr>
          </a:p>
          <a:p>
            <a:pPr marL="0" indent="0">
              <a:buNone/>
            </a:pPr>
            <a:r>
              <a:rPr lang="en-CA" sz="2800">
                <a:latin typeface="Calibri"/>
                <a:ea typeface="ＭＳ Ｐゴシック"/>
                <a:cs typeface="Calibri"/>
              </a:rPr>
              <a:t>VCR provides screening list management for in-class film screenings</a:t>
            </a:r>
          </a:p>
        </p:txBody>
      </p:sp>
      <p:pic>
        <p:nvPicPr>
          <p:cNvPr id="5" name="Image 4">
            <a:extLst>
              <a:ext uri="{FF2B5EF4-FFF2-40B4-BE49-F238E27FC236}">
                <a16:creationId xmlns:a16="http://schemas.microsoft.com/office/drawing/2014/main" id="{5EE8BB42-EA2C-A4DC-7FC2-B3D70699D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15250" cy="10287000"/>
          </a:xfrm>
          <a:prstGeom prst="rect">
            <a:avLst/>
          </a:prstGeom>
        </p:spPr>
      </p:pic>
    </p:spTree>
    <p:extLst>
      <p:ext uri="{BB962C8B-B14F-4D97-AF65-F5344CB8AC3E}">
        <p14:creationId xmlns:p14="http://schemas.microsoft.com/office/powerpoint/2010/main" val="61950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1BA01F4-A614-8CCD-8B3E-6A80240B7D2D}"/>
              </a:ext>
            </a:extLst>
          </p:cNvPr>
          <p:cNvPicPr>
            <a:picLocks noChangeAspect="1"/>
          </p:cNvPicPr>
          <p:nvPr/>
        </p:nvPicPr>
        <p:blipFill>
          <a:blip r:embed="rId3">
            <a:extLst>
              <a:ext uri="{28A0092B-C50C-407E-A947-70E740481C1C}">
                <a14:useLocalDpi xmlns:a14="http://schemas.microsoft.com/office/drawing/2010/main" val="0"/>
              </a:ext>
            </a:extLst>
          </a:blip>
          <a:srcRect l="54803"/>
          <a:stretch/>
        </p:blipFill>
        <p:spPr>
          <a:xfrm>
            <a:off x="0" y="0"/>
            <a:ext cx="8686801" cy="10287000"/>
          </a:xfrm>
          <a:prstGeom prst="rect">
            <a:avLst/>
          </a:prstGeom>
        </p:spPr>
      </p:pic>
      <p:sp>
        <p:nvSpPr>
          <p:cNvPr id="2" name="Title 1">
            <a:extLst>
              <a:ext uri="{FF2B5EF4-FFF2-40B4-BE49-F238E27FC236}">
                <a16:creationId xmlns:a16="http://schemas.microsoft.com/office/drawing/2014/main" id="{44863180-D07D-C3D4-0CB9-00571D4EE49B}"/>
              </a:ext>
            </a:extLst>
          </p:cNvPr>
          <p:cNvSpPr>
            <a:spLocks noGrp="1"/>
          </p:cNvSpPr>
          <p:nvPr>
            <p:ph type="title"/>
          </p:nvPr>
        </p:nvSpPr>
        <p:spPr>
          <a:xfrm>
            <a:off x="9545320" y="896620"/>
            <a:ext cx="8229600" cy="1143000"/>
          </a:xfrm>
        </p:spPr>
        <p:txBody>
          <a:bodyPr>
            <a:no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algn="ctr"/>
            <a:r>
              <a:rPr lang="en-CA" sz="8800" spc="-252">
                <a:solidFill>
                  <a:srgbClr val="FF4444"/>
                </a:solidFill>
                <a:latin typeface="AC Compacta"/>
              </a:rPr>
              <a:t>The VCR and the Library</a:t>
            </a:r>
            <a:endParaRPr lang="en-US" sz="8800" spc="-252">
              <a:solidFill>
                <a:srgbClr val="FF4444"/>
              </a:solidFill>
              <a:latin typeface="AC Compacta"/>
            </a:endParaRPr>
          </a:p>
        </p:txBody>
      </p:sp>
      <p:sp>
        <p:nvSpPr>
          <p:cNvPr id="3" name="Content Placeholder 2">
            <a:extLst>
              <a:ext uri="{FF2B5EF4-FFF2-40B4-BE49-F238E27FC236}">
                <a16:creationId xmlns:a16="http://schemas.microsoft.com/office/drawing/2014/main" id="{27738986-9694-26DA-A5B5-58EA6CDC6D81}"/>
              </a:ext>
            </a:extLst>
          </p:cNvPr>
          <p:cNvSpPr>
            <a:spLocks noGrp="1"/>
          </p:cNvSpPr>
          <p:nvPr>
            <p:ph idx="1"/>
          </p:nvPr>
        </p:nvSpPr>
        <p:spPr>
          <a:xfrm>
            <a:off x="9316720" y="2553970"/>
            <a:ext cx="8686800" cy="6838950"/>
          </a:xfrm>
        </p:spPr>
        <p:txBody>
          <a:bodyPr vert="horz" lIns="91440" tIns="45720" rIns="91440" bIns="45720" rtlCol="0" anchor="t">
            <a:normAutofit/>
          </a:bodyPr>
          <a:lstStyle>
            <a:defPPr>
              <a:defRPr lang="en-US"/>
            </a:defPPr>
            <a:lvl1pPr algn="l" rtl="0" fontAlgn="base">
              <a:spcBef>
                <a:spcPct val="0"/>
              </a:spcBef>
              <a:spcAft>
                <a:spcPct val="0"/>
              </a:spcAft>
              <a:defRPr sz="3600" kern="1200">
                <a:solidFill>
                  <a:schemeClr val="tx1"/>
                </a:solidFill>
                <a:latin typeface="Times" charset="0"/>
                <a:ea typeface="ＭＳ Ｐゴシック" charset="0"/>
                <a:cs typeface="ＭＳ Ｐゴシック" charset="0"/>
              </a:defRPr>
            </a:lvl1pPr>
            <a:lvl2pPr marL="685800" algn="l" rtl="0" fontAlgn="base">
              <a:spcBef>
                <a:spcPct val="0"/>
              </a:spcBef>
              <a:spcAft>
                <a:spcPct val="0"/>
              </a:spcAft>
              <a:defRPr sz="3600" kern="1200">
                <a:solidFill>
                  <a:schemeClr val="tx1"/>
                </a:solidFill>
                <a:latin typeface="Times" charset="0"/>
                <a:ea typeface="ＭＳ Ｐゴシック" charset="0"/>
                <a:cs typeface="ＭＳ Ｐゴシック" charset="0"/>
              </a:defRPr>
            </a:lvl2pPr>
            <a:lvl3pPr marL="1371600" algn="l" rtl="0" fontAlgn="base">
              <a:spcBef>
                <a:spcPct val="0"/>
              </a:spcBef>
              <a:spcAft>
                <a:spcPct val="0"/>
              </a:spcAft>
              <a:defRPr sz="3600" kern="1200">
                <a:solidFill>
                  <a:schemeClr val="tx1"/>
                </a:solidFill>
                <a:latin typeface="Times" charset="0"/>
                <a:ea typeface="ＭＳ Ｐゴシック" charset="0"/>
                <a:cs typeface="ＭＳ Ｐゴシック" charset="0"/>
              </a:defRPr>
            </a:lvl3pPr>
            <a:lvl4pPr marL="2057400" algn="l" rtl="0" fontAlgn="base">
              <a:spcBef>
                <a:spcPct val="0"/>
              </a:spcBef>
              <a:spcAft>
                <a:spcPct val="0"/>
              </a:spcAft>
              <a:defRPr sz="3600" kern="1200">
                <a:solidFill>
                  <a:schemeClr val="tx1"/>
                </a:solidFill>
                <a:latin typeface="Times" charset="0"/>
                <a:ea typeface="ＭＳ Ｐゴシック" charset="0"/>
                <a:cs typeface="ＭＳ Ｐゴシック" charset="0"/>
              </a:defRPr>
            </a:lvl4pPr>
            <a:lvl5pPr marL="2743200" algn="l" rtl="0" fontAlgn="base">
              <a:spcBef>
                <a:spcPct val="0"/>
              </a:spcBef>
              <a:spcAft>
                <a:spcPct val="0"/>
              </a:spcAft>
              <a:defRPr sz="3600" kern="1200">
                <a:solidFill>
                  <a:schemeClr val="tx1"/>
                </a:solidFill>
                <a:latin typeface="Times" charset="0"/>
                <a:ea typeface="ＭＳ Ｐゴシック" charset="0"/>
                <a:cs typeface="ＭＳ Ｐゴシック" charset="0"/>
              </a:defRPr>
            </a:lvl5pPr>
            <a:lvl6pPr marL="3429000" algn="l" defTabSz="685800" rtl="0" eaLnBrk="1" latinLnBrk="0" hangingPunct="1">
              <a:defRPr sz="3600" kern="1200">
                <a:solidFill>
                  <a:schemeClr val="tx1"/>
                </a:solidFill>
                <a:latin typeface="Times" charset="0"/>
                <a:ea typeface="ＭＳ Ｐゴシック" charset="0"/>
                <a:cs typeface="ＭＳ Ｐゴシック" charset="0"/>
              </a:defRPr>
            </a:lvl6pPr>
            <a:lvl7pPr marL="4114800" algn="l" defTabSz="685800" rtl="0" eaLnBrk="1" latinLnBrk="0" hangingPunct="1">
              <a:defRPr sz="3600" kern="1200">
                <a:solidFill>
                  <a:schemeClr val="tx1"/>
                </a:solidFill>
                <a:latin typeface="Times" charset="0"/>
                <a:ea typeface="ＭＳ Ｐゴシック" charset="0"/>
                <a:cs typeface="ＭＳ Ｐゴシック" charset="0"/>
              </a:defRPr>
            </a:lvl7pPr>
            <a:lvl8pPr marL="4800600" algn="l" defTabSz="685800" rtl="0" eaLnBrk="1" latinLnBrk="0" hangingPunct="1">
              <a:defRPr sz="3600" kern="1200">
                <a:solidFill>
                  <a:schemeClr val="tx1"/>
                </a:solidFill>
                <a:latin typeface="Times" charset="0"/>
                <a:ea typeface="ＭＳ Ｐゴシック" charset="0"/>
                <a:cs typeface="ＭＳ Ｐゴシック" charset="0"/>
              </a:defRPr>
            </a:lvl8pPr>
            <a:lvl9pPr marL="5486400" algn="l" defTabSz="685800" rtl="0" eaLnBrk="1" latinLnBrk="0" hangingPunct="1">
              <a:defRPr sz="3600" kern="1200">
                <a:solidFill>
                  <a:schemeClr val="tx1"/>
                </a:solidFill>
                <a:latin typeface="Times" charset="0"/>
                <a:ea typeface="ＭＳ Ｐゴシック" charset="0"/>
                <a:cs typeface="ＭＳ Ｐゴシック" charset="0"/>
              </a:defRPr>
            </a:lvl9pPr>
          </a:lstStyle>
          <a:p>
            <a:pPr marL="0" indent="0">
              <a:buNone/>
            </a:pPr>
            <a:r>
              <a:rPr lang="en-CA" sz="2800" b="1">
                <a:latin typeface="Calibri"/>
                <a:ea typeface="ＭＳ Ｐゴシック"/>
                <a:cs typeface="Calibri"/>
              </a:rPr>
              <a:t>2021</a:t>
            </a:r>
            <a:endParaRPr lang="en-CA" sz="2800" b="1">
              <a:latin typeface="Calibri" panose="020F0502020204030204" pitchFamily="34" charset="0"/>
              <a:cs typeface="Calibri" panose="020F0502020204030204" pitchFamily="34" charset="0"/>
            </a:endParaRPr>
          </a:p>
          <a:p>
            <a:r>
              <a:rPr lang="en-CA" sz="2800" err="1">
                <a:latin typeface="Calibri"/>
                <a:ea typeface="ＭＳ Ｐゴシック"/>
                <a:cs typeface="Calibri"/>
              </a:rPr>
              <a:t>FoFA</a:t>
            </a:r>
            <a:r>
              <a:rPr lang="en-CA" sz="2800">
                <a:latin typeface="Calibri"/>
                <a:ea typeface="ＭＳ Ｐゴシック"/>
                <a:cs typeface="Calibri"/>
              </a:rPr>
              <a:t> and Library agree to the transfer of the film collection to the Library, including responsibility for development, processing, cataloguing and making available of the VCR film collection.</a:t>
            </a:r>
            <a:br>
              <a:rPr lang="en-CA" sz="2800">
                <a:latin typeface="Calibri" panose="020F0502020204030204" pitchFamily="34" charset="0"/>
                <a:cs typeface="Calibri" panose="020F0502020204030204" pitchFamily="34" charset="0"/>
              </a:rPr>
            </a:br>
            <a:endParaRPr lang="en-CA" sz="2800">
              <a:latin typeface="Calibri" panose="020F0502020204030204" pitchFamily="34" charset="0"/>
              <a:cs typeface="Calibri" panose="020F0502020204030204" pitchFamily="34" charset="0"/>
            </a:endParaRPr>
          </a:p>
          <a:p>
            <a:pPr marL="0" indent="0">
              <a:buNone/>
            </a:pPr>
            <a:r>
              <a:rPr lang="en-CA" sz="2800" b="1">
                <a:latin typeface="Calibri"/>
                <a:ea typeface="ＭＳ Ｐゴシック"/>
                <a:cs typeface="Calibri"/>
              </a:rPr>
              <a:t>2023</a:t>
            </a:r>
          </a:p>
          <a:p>
            <a:r>
              <a:rPr lang="en-CA" sz="2800">
                <a:latin typeface="Calibri"/>
                <a:ea typeface="ＭＳ Ｐゴシック"/>
                <a:cs typeface="Calibri"/>
              </a:rPr>
              <a:t>VCR’s Moving Image Collection in </a:t>
            </a:r>
            <a:r>
              <a:rPr lang="en-CA" sz="2800" err="1">
                <a:latin typeface="Calibri"/>
                <a:ea typeface="ＭＳ Ｐゴシック"/>
                <a:cs typeface="Calibri"/>
              </a:rPr>
              <a:t>WorldCat</a:t>
            </a:r>
            <a:r>
              <a:rPr lang="en-CA" sz="2800">
                <a:latin typeface="Calibri"/>
                <a:ea typeface="ＭＳ Ｐゴシック"/>
                <a:cs typeface="Calibri"/>
              </a:rPr>
              <a:t> Discovery/Sofia:</a:t>
            </a:r>
            <a:endParaRPr lang="en-CA"/>
          </a:p>
          <a:p>
            <a:pPr lvl="1">
              <a:lnSpc>
                <a:spcPct val="150000"/>
              </a:lnSpc>
              <a:buChar char="•"/>
            </a:pPr>
            <a:r>
              <a:rPr lang="en-CA" sz="2800">
                <a:latin typeface="Calibri"/>
                <a:ea typeface="ＭＳ Ｐゴシック"/>
                <a:cs typeface="Calibri"/>
              </a:rPr>
              <a:t>15,600 physical items catalogued</a:t>
            </a:r>
          </a:p>
          <a:p>
            <a:pPr lvl="2">
              <a:lnSpc>
                <a:spcPct val="150000"/>
              </a:lnSpc>
            </a:pPr>
            <a:r>
              <a:rPr lang="en-CA" sz="2800">
                <a:latin typeface="Calibri"/>
                <a:ea typeface="ＭＳ Ｐゴシック"/>
                <a:cs typeface="Calibri"/>
              </a:rPr>
              <a:t>21,000 titles on DVD</a:t>
            </a:r>
          </a:p>
          <a:p>
            <a:pPr lvl="2">
              <a:lnSpc>
                <a:spcPct val="150000"/>
              </a:lnSpc>
            </a:pPr>
            <a:r>
              <a:rPr lang="en-CA" sz="2800">
                <a:latin typeface="Calibri"/>
                <a:ea typeface="ＭＳ Ｐゴシック"/>
                <a:cs typeface="Calibri"/>
              </a:rPr>
              <a:t>3,100 on Blu-ray discs (including 3D and UHD 4K)</a:t>
            </a:r>
          </a:p>
          <a:p>
            <a:pPr lvl="2">
              <a:lnSpc>
                <a:spcPct val="150000"/>
              </a:lnSpc>
            </a:pPr>
            <a:r>
              <a:rPr lang="en-CA" sz="2800">
                <a:latin typeface="Calibri"/>
                <a:ea typeface="ＭＳ Ｐゴシック"/>
                <a:cs typeface="Calibri"/>
              </a:rPr>
              <a:t>VHS tapes, laserdiscs, etc.</a:t>
            </a:r>
            <a:endParaRPr lang="en-US" sz="2800">
              <a:latin typeface="Calibri"/>
              <a:ea typeface="ＭＳ Ｐゴシック"/>
              <a:cs typeface="Calibri"/>
            </a:endParaRPr>
          </a:p>
        </p:txBody>
      </p:sp>
      <p:pic>
        <p:nvPicPr>
          <p:cNvPr id="4" name="Picture 3">
            <a:extLst>
              <a:ext uri="{FF2B5EF4-FFF2-40B4-BE49-F238E27FC236}">
                <a16:creationId xmlns:a16="http://schemas.microsoft.com/office/drawing/2014/main" id="{CF7507E0-6C4F-D08D-53E9-734F47917341}"/>
              </a:ext>
            </a:extLst>
          </p:cNvPr>
          <p:cNvPicPr>
            <a:picLocks noChangeAspect="1"/>
          </p:cNvPicPr>
          <p:nvPr/>
        </p:nvPicPr>
        <p:blipFill>
          <a:blip r:embed="rId4"/>
          <a:stretch>
            <a:fillRect/>
          </a:stretch>
        </p:blipFill>
        <p:spPr>
          <a:xfrm>
            <a:off x="1022625" y="2391410"/>
            <a:ext cx="6641549" cy="4576387"/>
          </a:xfrm>
          <a:prstGeom prst="rect">
            <a:avLst/>
          </a:prstGeom>
          <a:ln w="38100">
            <a:solidFill>
              <a:schemeClr val="tx1"/>
            </a:solidFill>
          </a:ln>
        </p:spPr>
      </p:pic>
    </p:spTree>
    <p:extLst>
      <p:ext uri="{BB962C8B-B14F-4D97-AF65-F5344CB8AC3E}">
        <p14:creationId xmlns:p14="http://schemas.microsoft.com/office/powerpoint/2010/main" val="976648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644F03B9AA704590C08C6B7FB8D7A6" ma:contentTypeVersion="18" ma:contentTypeDescription="Create a new document." ma:contentTypeScope="" ma:versionID="779ac64c63fbeb09ca5d4bc15e16dfe4">
  <xsd:schema xmlns:xsd="http://www.w3.org/2001/XMLSchema" xmlns:xs="http://www.w3.org/2001/XMLSchema" xmlns:p="http://schemas.microsoft.com/office/2006/metadata/properties" xmlns:ns2="46a6642b-034d-43cb-b36a-e10f9100d3d4" xmlns:ns3="16da0b21-4db5-445f-a6ce-fc01caff4769" targetNamespace="http://schemas.microsoft.com/office/2006/metadata/properties" ma:root="true" ma:fieldsID="a46c1f767d8b8e3db3e14bedad87de18" ns2:_="" ns3:_="">
    <xsd:import namespace="46a6642b-034d-43cb-b36a-e10f9100d3d4"/>
    <xsd:import namespace="16da0b21-4db5-445f-a6ce-fc01caff47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a6642b-034d-43cb-b36a-e10f9100d3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111843b-6948-4e45-a4d0-217e70d3d48c" ma:termSetId="09814cd3-568e-fe90-9814-8d621ff8fb84" ma:anchorId="fba54fb3-c3e1-fe81-a776-ca4b69148c4d" ma:open="true" ma:isKeyword="false">
      <xsd:complexType>
        <xsd:sequence>
          <xsd:element ref="pc:Terms" minOccurs="0" maxOccurs="1"/>
        </xsd:sequence>
      </xsd:complex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da0b21-4db5-445f-a6ce-fc01caff47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57b61cd-48da-434e-80a3-aec6290b1f88}" ma:internalName="TaxCatchAll" ma:showField="CatchAllData" ma:web="16da0b21-4db5-445f-a6ce-fc01caff47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6da0b21-4db5-445f-a6ce-fc01caff4769" xsi:nil="true"/>
    <lcf76f155ced4ddcb4097134ff3c332f xmlns="46a6642b-034d-43cb-b36a-e10f9100d3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53FD237-28AF-4E80-8932-347E4D39D508}">
  <ds:schemaRefs>
    <ds:schemaRef ds:uri="http://schemas.microsoft.com/sharepoint/v3/contenttype/forms"/>
  </ds:schemaRefs>
</ds:datastoreItem>
</file>

<file path=customXml/itemProps2.xml><?xml version="1.0" encoding="utf-8"?>
<ds:datastoreItem xmlns:ds="http://schemas.openxmlformats.org/officeDocument/2006/customXml" ds:itemID="{A4B9AAE0-FD98-44EC-A1D3-4E3A45657874}"/>
</file>

<file path=customXml/itemProps3.xml><?xml version="1.0" encoding="utf-8"?>
<ds:datastoreItem xmlns:ds="http://schemas.openxmlformats.org/officeDocument/2006/customXml" ds:itemID="{3D2696DA-9AD9-4D61-B375-F9CDEDCE89E8}">
  <ds:schemaRefs>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www.w3.org/XML/1998/namespace"/>
    <ds:schemaRef ds:uri="http://purl.org/dc/elements/1.1/"/>
    <ds:schemaRef ds:uri="http://purl.org/dc/dcmitype/"/>
    <ds:schemaRef ds:uri="http://schemas.microsoft.com/office/infopath/2007/PartnerControls"/>
    <ds:schemaRef ds:uri="a6d7d210-10c5-4e06-85fd-ddf7dc7527c4"/>
  </ds:schemaRefs>
</ds:datastoreItem>
</file>

<file path=docProps/app.xml><?xml version="1.0" encoding="utf-8"?>
<Properties xmlns="http://schemas.openxmlformats.org/officeDocument/2006/extended-properties" xmlns:vt="http://schemas.openxmlformats.org/officeDocument/2006/docPropsVTypes">
  <TotalTime>0</TotalTime>
  <Words>3376</Words>
  <Application>Microsoft Office PowerPoint</Application>
  <PresentationFormat>Custom</PresentationFormat>
  <Paragraphs>318</Paragraphs>
  <Slides>22</Slides>
  <Notes>14</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What we will be covering today</vt:lpstr>
      <vt:lpstr>Literature review</vt:lpstr>
      <vt:lpstr>Why is physical media still with us?</vt:lpstr>
      <vt:lpstr>Challenges and benefits of physical media</vt:lpstr>
      <vt:lpstr>What do libraries need to consider to give access to physical media</vt:lpstr>
      <vt:lpstr>Mel Hoppenheim  School of Cinema</vt:lpstr>
      <vt:lpstr>Visual Collections Repository (VCR)</vt:lpstr>
      <vt:lpstr>The VCR and the Library</vt:lpstr>
      <vt:lpstr>Circulation and Discovery  now available!</vt:lpstr>
      <vt:lpstr>In-class screenings</vt:lpstr>
      <vt:lpstr>A new workflow</vt:lpstr>
      <vt:lpstr>New workflow = improvements!</vt:lpstr>
      <vt:lpstr>Screening statistics</vt:lpstr>
      <vt:lpstr>PowerPoint Presentation</vt:lpstr>
      <vt:lpstr>PowerPoint Presentation</vt:lpstr>
      <vt:lpstr>PowerPoint Presentation</vt:lpstr>
      <vt:lpstr>PowerPoint Presentation</vt:lpstr>
      <vt:lpstr>PowerPoint Presentation</vt:lpstr>
      <vt:lpstr>PowerPoint Presentation</vt:lpstr>
      <vt:lpstr>References and further reading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&amp; Film Treatment Deck Presentation in Black and White Red Dark &amp; Serious Style</dc:title>
  <dc:creator>Andrea Harland</dc:creator>
  <cp:lastModifiedBy>Andrea Harland</cp:lastModifiedBy>
  <cp:revision>3</cp:revision>
  <cp:lastPrinted>2025-04-15T15:29:55Z</cp:lastPrinted>
  <dcterms:created xsi:type="dcterms:W3CDTF">2006-08-16T00:00:00Z</dcterms:created>
  <dcterms:modified xsi:type="dcterms:W3CDTF">2025-04-24T12:12:49Z</dcterms:modified>
  <dc:identifier>DAGj-9MuDaA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0x010100D6644F03B9AA704590C08C6B7FB8D7A6</vt:lpwstr>
  </property>
</Properties>
</file>